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2"/>
  </p:sldMasterIdLst>
  <p:notesMasterIdLst>
    <p:notesMasterId r:id="rId30"/>
  </p:notesMasterIdLst>
  <p:handoutMasterIdLst>
    <p:handoutMasterId r:id="rId31"/>
  </p:handoutMasterIdLst>
  <p:sldIdLst>
    <p:sldId id="285" r:id="rId3"/>
    <p:sldId id="310" r:id="rId4"/>
    <p:sldId id="459" r:id="rId5"/>
    <p:sldId id="301" r:id="rId6"/>
    <p:sldId id="493" r:id="rId7"/>
    <p:sldId id="406" r:id="rId8"/>
    <p:sldId id="462" r:id="rId9"/>
    <p:sldId id="494" r:id="rId10"/>
    <p:sldId id="495" r:id="rId11"/>
    <p:sldId id="496" r:id="rId12"/>
    <p:sldId id="497" r:id="rId13"/>
    <p:sldId id="498" r:id="rId14"/>
    <p:sldId id="499" r:id="rId15"/>
    <p:sldId id="500" r:id="rId16"/>
    <p:sldId id="501" r:id="rId17"/>
    <p:sldId id="502" r:id="rId18"/>
    <p:sldId id="503" r:id="rId19"/>
    <p:sldId id="504" r:id="rId20"/>
    <p:sldId id="505" r:id="rId21"/>
    <p:sldId id="506" r:id="rId22"/>
    <p:sldId id="492" r:id="rId23"/>
    <p:sldId id="507" r:id="rId24"/>
    <p:sldId id="509" r:id="rId25"/>
    <p:sldId id="510" r:id="rId26"/>
    <p:sldId id="511" r:id="rId27"/>
    <p:sldId id="512" r:id="rId28"/>
    <p:sldId id="508" r:id="rId29"/>
  </p:sldIdLst>
  <p:sldSz cx="12192000" cy="6858000"/>
  <p:notesSz cx="6797675" cy="99282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9B589E2-3AFC-46FC-9F8B-8EA2B2628166}">
          <p14:sldIdLst>
            <p14:sldId id="285"/>
            <p14:sldId id="310"/>
            <p14:sldId id="459"/>
            <p14:sldId id="301"/>
            <p14:sldId id="493"/>
            <p14:sldId id="406"/>
            <p14:sldId id="462"/>
            <p14:sldId id="494"/>
            <p14:sldId id="495"/>
            <p14:sldId id="496"/>
            <p14:sldId id="497"/>
            <p14:sldId id="498"/>
            <p14:sldId id="499"/>
            <p14:sldId id="500"/>
            <p14:sldId id="501"/>
            <p14:sldId id="502"/>
            <p14:sldId id="503"/>
            <p14:sldId id="504"/>
            <p14:sldId id="505"/>
            <p14:sldId id="506"/>
            <p14:sldId id="492"/>
            <p14:sldId id="507"/>
            <p14:sldId id="509"/>
            <p14:sldId id="510"/>
            <p14:sldId id="511"/>
            <p14:sldId id="512"/>
            <p14:sldId id="508"/>
          </p14:sldIdLst>
        </p14:section>
      </p14:sectionLst>
    </p:ex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gxikun" initials="j"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C0C15"/>
    <a:srgbClr val="7E2520"/>
    <a:srgbClr val="8E3B37"/>
    <a:srgbClr val="7D211A"/>
    <a:srgbClr val="7B1F1D"/>
    <a:srgbClr val="F1F2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58" autoAdjust="0"/>
    <p:restoredTop sz="85866" autoAdjust="0"/>
  </p:normalViewPr>
  <p:slideViewPr>
    <p:cSldViewPr snapToGrid="0">
      <p:cViewPr varScale="1">
        <p:scale>
          <a:sx n="114" d="100"/>
          <a:sy n="114" d="100"/>
        </p:scale>
        <p:origin x="-390" y="-108"/>
      </p:cViewPr>
      <p:guideLst>
        <p:guide orient="horz" pos="2160"/>
        <p:guide pos="3840"/>
      </p:guideLst>
    </p:cSldViewPr>
  </p:slideViewPr>
  <p:notesTextViewPr>
    <p:cViewPr>
      <p:scale>
        <a:sx n="100" d="100"/>
        <a:sy n="100" d="100"/>
      </p:scale>
      <p:origin x="0" y="0"/>
    </p:cViewPr>
  </p:notesTextViewPr>
  <p:notesViewPr>
    <p:cSldViewPr snapToGrid="0">
      <p:cViewPr varScale="1">
        <p:scale>
          <a:sx n="96" d="100"/>
          <a:sy n="96" d="100"/>
        </p:scale>
        <p:origin x="4022" y="6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F68AB1A7-36EB-4A15-8569-8B385C29D22A}" type="datetimeFigureOut">
              <a:rPr lang="zh-CN" altLang="en-US" smtClean="0"/>
              <a:t>2022/4/12</a:t>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A25D9BC1-8759-464C-BF58-D2230E3963EF}" type="slidenum">
              <a:rPr lang="zh-CN" altLang="en-US" smtClean="0"/>
              <a:t>‹#›</a:t>
            </a:fld>
            <a:endParaRPr lang="zh-CN" altLang="en-US"/>
          </a:p>
        </p:txBody>
      </p:sp>
    </p:spTree>
    <p:extLst>
      <p:ext uri="{BB962C8B-B14F-4D97-AF65-F5344CB8AC3E}">
        <p14:creationId xmlns:p14="http://schemas.microsoft.com/office/powerpoint/2010/main" val="89430447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20.png>
</file>

<file path=ppt/media/image13.png>
</file>

<file path=ppt/media/image14.png>
</file>

<file path=ppt/media/image15.png>
</file>

<file path=ppt/media/image150.png>
</file>

<file path=ppt/media/image16.png>
</file>

<file path=ppt/media/image17.png>
</file>

<file path=ppt/media/image18.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9B51149F-94D7-437C-8F70-08C388688B36}" type="datetimeFigureOut">
              <a:rPr lang="zh-CN" altLang="en-US" smtClean="0"/>
              <a:t>2022/4/12</a:t>
            </a:fld>
            <a:endParaRPr lang="zh-CN" altLang="en-US"/>
          </a:p>
        </p:txBody>
      </p:sp>
      <p:sp>
        <p:nvSpPr>
          <p:cNvPr id="4" name="幻灯片图像占位符 3"/>
          <p:cNvSpPr>
            <a:spLocks noGrp="1" noRot="1" noChangeAspect="1"/>
          </p:cNvSpPr>
          <p:nvPr>
            <p:ph type="sldImg" idx="2"/>
          </p:nvPr>
        </p:nvSpPr>
        <p:spPr>
          <a:xfrm>
            <a:off x="422275" y="12541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A4436607-4A05-45D0-9BAE-9C795E5CB43F}" type="slidenum">
              <a:rPr lang="zh-CN" altLang="en-US" smtClean="0"/>
              <a:t>‹#›</a:t>
            </a:fld>
            <a:endParaRPr lang="zh-CN" altLang="en-US"/>
          </a:p>
        </p:txBody>
      </p:sp>
    </p:spTree>
    <p:extLst>
      <p:ext uri="{BB962C8B-B14F-4D97-AF65-F5344CB8AC3E}">
        <p14:creationId xmlns:p14="http://schemas.microsoft.com/office/powerpoint/2010/main" val="3879773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a:t>
            </a:fld>
            <a:endParaRPr lang="zh-CN" altLang="en-US"/>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10</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12</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13</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a:t>
            </a:fld>
            <a:endParaRPr lang="zh-CN" altLang="en-US"/>
          </a:p>
        </p:txBody>
      </p:sp>
    </p:spTree>
    <p:extLst>
      <p:ext uri="{BB962C8B-B14F-4D97-AF65-F5344CB8AC3E}">
        <p14:creationId xmlns:p14="http://schemas.microsoft.com/office/powerpoint/2010/main" val="24561127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10646186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22</a:t>
            </a:fld>
            <a:endParaRPr lang="zh-CN" altLang="en-US"/>
          </a:p>
        </p:txBody>
      </p:sp>
    </p:spTree>
    <p:extLst>
      <p:ext uri="{BB962C8B-B14F-4D97-AF65-F5344CB8AC3E}">
        <p14:creationId xmlns:p14="http://schemas.microsoft.com/office/powerpoint/2010/main" val="10646186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23</a:t>
            </a:fld>
            <a:endParaRPr lang="zh-CN" altLang="en-US"/>
          </a:p>
        </p:txBody>
      </p:sp>
    </p:spTree>
    <p:extLst>
      <p:ext uri="{BB962C8B-B14F-4D97-AF65-F5344CB8AC3E}">
        <p14:creationId xmlns:p14="http://schemas.microsoft.com/office/powerpoint/2010/main" val="10646186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24</a:t>
            </a:fld>
            <a:endParaRPr lang="zh-CN" altLang="en-US"/>
          </a:p>
        </p:txBody>
      </p:sp>
    </p:spTree>
    <p:extLst>
      <p:ext uri="{BB962C8B-B14F-4D97-AF65-F5344CB8AC3E}">
        <p14:creationId xmlns:p14="http://schemas.microsoft.com/office/powerpoint/2010/main" val="10646186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25</a:t>
            </a:fld>
            <a:endParaRPr lang="zh-CN" altLang="en-US"/>
          </a:p>
        </p:txBody>
      </p:sp>
    </p:spTree>
    <p:extLst>
      <p:ext uri="{BB962C8B-B14F-4D97-AF65-F5344CB8AC3E}">
        <p14:creationId xmlns:p14="http://schemas.microsoft.com/office/powerpoint/2010/main" val="10646186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26</a:t>
            </a:fld>
            <a:endParaRPr lang="zh-CN" altLang="en-US"/>
          </a:p>
        </p:txBody>
      </p:sp>
    </p:spTree>
    <p:extLst>
      <p:ext uri="{BB962C8B-B14F-4D97-AF65-F5344CB8AC3E}">
        <p14:creationId xmlns:p14="http://schemas.microsoft.com/office/powerpoint/2010/main" val="1064618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0688" y="1252538"/>
            <a:ext cx="5956300" cy="3351212"/>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a:t>
            </a:fld>
            <a:endParaRPr lang="zh-CN" altLang="en-US"/>
          </a:p>
        </p:txBody>
      </p:sp>
    </p:spTree>
    <p:extLst>
      <p:ext uri="{BB962C8B-B14F-4D97-AF65-F5344CB8AC3E}">
        <p14:creationId xmlns:p14="http://schemas.microsoft.com/office/powerpoint/2010/main" val="2318517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0688" y="1252538"/>
            <a:ext cx="5956300" cy="3351212"/>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4</a:t>
            </a:fld>
            <a:endParaRPr lang="zh-CN" altLang="en-US"/>
          </a:p>
        </p:txBody>
      </p:sp>
    </p:spTree>
    <p:extLst>
      <p:ext uri="{BB962C8B-B14F-4D97-AF65-F5344CB8AC3E}">
        <p14:creationId xmlns:p14="http://schemas.microsoft.com/office/powerpoint/2010/main" val="9888401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0688" y="1252538"/>
            <a:ext cx="5956300" cy="3351212"/>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5</a:t>
            </a:fld>
            <a:endParaRPr lang="zh-CN" altLang="en-US"/>
          </a:p>
        </p:txBody>
      </p:sp>
    </p:spTree>
    <p:extLst>
      <p:ext uri="{BB962C8B-B14F-4D97-AF65-F5344CB8AC3E}">
        <p14:creationId xmlns:p14="http://schemas.microsoft.com/office/powerpoint/2010/main" val="9888401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0688" y="1252538"/>
            <a:ext cx="5956300" cy="3351212"/>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6</a:t>
            </a:fld>
            <a:endParaRPr lang="zh-CN" altLang="en-US"/>
          </a:p>
        </p:txBody>
      </p:sp>
    </p:spTree>
    <p:extLst>
      <p:ext uri="{BB962C8B-B14F-4D97-AF65-F5344CB8AC3E}">
        <p14:creationId xmlns:p14="http://schemas.microsoft.com/office/powerpoint/2010/main" val="632469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7</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8</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9</a:t>
            </a:fld>
            <a:endParaRPr lang="zh-CN" altLang="en-US"/>
          </a:p>
        </p:txBody>
      </p:sp>
    </p:spTree>
    <p:extLst>
      <p:ext uri="{BB962C8B-B14F-4D97-AF65-F5344CB8AC3E}">
        <p14:creationId xmlns:p14="http://schemas.microsoft.com/office/powerpoint/2010/main" val="12741585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2022/4/12</a:t>
            </a:fld>
            <a:endParaRPr lang="zh-CN" altLang="en-US"/>
          </a:p>
        </p:txBody>
      </p:sp>
      <p:sp>
        <p:nvSpPr>
          <p:cNvPr id="5" name="Footer Placeholder 4"/>
          <p:cNvSpPr>
            <a:spLocks noGrp="1"/>
          </p:cNvSpPr>
          <p:nvPr>
            <p:ph type="ftr" sz="quarter" idx="11"/>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6" name="Slide Number Placeholder 5"/>
          <p:cNvSpPr>
            <a:spLocks noGrp="1"/>
          </p:cNvSpPr>
          <p:nvPr>
            <p:ph type="sldNum" sz="quarter" idx="12"/>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0" name="组合 16"/>
          <p:cNvGrpSpPr/>
          <p:nvPr userDrawn="1"/>
        </p:nvGrpSpPr>
        <p:grpSpPr>
          <a:xfrm>
            <a:off x="-6096" y="6552045"/>
            <a:ext cx="12208256" cy="307777"/>
            <a:chOff x="-337453" y="7423512"/>
            <a:chExt cx="12418449" cy="540268"/>
          </a:xfrm>
        </p:grpSpPr>
        <p:pic>
          <p:nvPicPr>
            <p:cNvPr id="11"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pic>
        <p:nvPicPr>
          <p:cNvPr id="13" name="Picture 12"/>
          <p:cNvPicPr>
            <a:picLocks noChangeAspect="1"/>
          </p:cNvPicPr>
          <p:nvPr userDrawn="1"/>
        </p:nvPicPr>
        <p:blipFill rotWithShape="1">
          <a:blip r:embed="rId3">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CN" altLang="en-US">
              <a:solidFill>
                <a:srgbClr val="191B0E"/>
              </a:solidFill>
            </a:endParaRPr>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235D990-D27F-4F2C-9FEA-C8DF9BEEB4E2}" type="slidenum">
              <a:rPr lang="zh-CN" altLang="en-US" smtClean="0">
                <a:solidFill>
                  <a:srgbClr val="191B0E"/>
                </a:solidFill>
              </a:rPr>
              <a:pPr/>
              <a:t>‹#›</a:t>
            </a:fld>
            <a:endParaRPr lang="zh-CN" altLang="en-US">
              <a:solidFill>
                <a:srgbClr val="191B0E"/>
              </a:solidFill>
            </a:endParaRPr>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25159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5" name="Footer Placeholder 4"/>
          <p:cNvSpPr>
            <a:spLocks noGrp="1"/>
          </p:cNvSpPr>
          <p:nvPr>
            <p:ph type="ftr" sz="quarter" idx="11"/>
          </p:nvPr>
        </p:nvSpPr>
        <p:spPr/>
        <p:txBody>
          <a:bodyPr/>
          <a:lstStyle/>
          <a:p>
            <a:endParaRPr lang="zh-CN" altLang="en-US">
              <a:solidFill>
                <a:srgbClr val="191B0E"/>
              </a:solidFill>
            </a:endParaRPr>
          </a:p>
        </p:txBody>
      </p:sp>
      <p:sp>
        <p:nvSpPr>
          <p:cNvPr id="6" name="Slide Number Placeholder 5"/>
          <p:cNvSpPr>
            <a:spLocks noGrp="1"/>
          </p:cNvSpPr>
          <p:nvPr>
            <p:ph type="sldNum" sz="quarter" idx="12"/>
          </p:nvPr>
        </p:nvSpPr>
        <p:spPr/>
        <p:txBody>
          <a:bodyPr/>
          <a:lstStyle/>
          <a:p>
            <a:fld id="{4235D990-D27F-4F2C-9FEA-C8DF9BEEB4E2}" type="slidenum">
              <a:rPr lang="zh-CN" altLang="en-US" smtClean="0">
                <a:solidFill>
                  <a:srgbClr val="191B0E"/>
                </a:solidFill>
              </a:rPr>
              <a:pPr/>
              <a:t>‹#›</a:t>
            </a:fld>
            <a:endParaRPr lang="zh-CN" altLang="en-US">
              <a:solidFill>
                <a:srgbClr val="191B0E"/>
              </a:solidFill>
            </a:endParaRPr>
          </a:p>
        </p:txBody>
      </p:sp>
    </p:spTree>
    <p:extLst>
      <p:ext uri="{BB962C8B-B14F-4D97-AF65-F5344CB8AC3E}">
        <p14:creationId xmlns:p14="http://schemas.microsoft.com/office/powerpoint/2010/main" val="10499603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5" name="Footer Placeholder 4"/>
          <p:cNvSpPr>
            <a:spLocks noGrp="1"/>
          </p:cNvSpPr>
          <p:nvPr>
            <p:ph type="ftr" sz="quarter" idx="11"/>
          </p:nvPr>
        </p:nvSpPr>
        <p:spPr/>
        <p:txBody>
          <a:bodyPr/>
          <a:lstStyle/>
          <a:p>
            <a:endParaRPr lang="zh-CN" altLang="en-US">
              <a:solidFill>
                <a:srgbClr val="191B0E"/>
              </a:solidFill>
            </a:endParaRPr>
          </a:p>
        </p:txBody>
      </p:sp>
      <p:sp>
        <p:nvSpPr>
          <p:cNvPr id="6" name="Slide Number Placeholder 5"/>
          <p:cNvSpPr>
            <a:spLocks noGrp="1"/>
          </p:cNvSpPr>
          <p:nvPr>
            <p:ph type="sldNum" sz="quarter" idx="12"/>
          </p:nvPr>
        </p:nvSpPr>
        <p:spPr/>
        <p:txBody>
          <a:bodyPr/>
          <a:lstStyle/>
          <a:p>
            <a:fld id="{4235D990-D27F-4F2C-9FEA-C8DF9BEEB4E2}" type="slidenum">
              <a:rPr lang="zh-CN" altLang="en-US" smtClean="0">
                <a:solidFill>
                  <a:srgbClr val="191B0E"/>
                </a:solidFill>
              </a:rPr>
              <a:pPr/>
              <a:t>‹#›</a:t>
            </a:fld>
            <a:endParaRPr lang="zh-CN" altLang="en-US">
              <a:solidFill>
                <a:srgbClr val="191B0E"/>
              </a:solidFill>
            </a:endParaRPr>
          </a:p>
        </p:txBody>
      </p:sp>
    </p:spTree>
    <p:extLst>
      <p:ext uri="{BB962C8B-B14F-4D97-AF65-F5344CB8AC3E}">
        <p14:creationId xmlns:p14="http://schemas.microsoft.com/office/powerpoint/2010/main" val="3018284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13657" y="1782136"/>
            <a:ext cx="10559143" cy="4085264"/>
          </a:xfrm>
          <a:prstGeom prst="rect">
            <a:avLst/>
          </a:prstGeom>
        </p:spPr>
        <p:txBody>
          <a:bodyPr/>
          <a:lstStyle>
            <a:lvl1pPr marL="384175" indent="-384175">
              <a:buFont typeface="Wingdings" panose="05000000000000000000" pitchFamily="2" charset="2"/>
              <a:buChar char="Ø"/>
              <a:defRPr sz="2000"/>
            </a:lvl1pPr>
            <a:lvl2pPr marL="914400" indent="-384175">
              <a:buFont typeface="Wingdings" panose="05000000000000000000" pitchFamily="2" charset="2"/>
              <a:buChar char="Ø"/>
              <a:defRPr sz="1800" i="0"/>
            </a:lvl2pPr>
            <a:lvl3pPr marL="1371600" indent="-384175">
              <a:buFont typeface="Wingdings" panose="05000000000000000000" pitchFamily="2" charset="2"/>
              <a:buChar char="Ø"/>
              <a:defRPr sz="1600"/>
            </a:lvl3pPr>
          </a:lstStyle>
          <a:p>
            <a:pPr lvl="0"/>
            <a:r>
              <a:rPr lang="zh-CN" altLang="en-US" dirty="0"/>
              <a:t>编辑母版文本样式</a:t>
            </a:r>
          </a:p>
          <a:p>
            <a:pPr lvl="1"/>
            <a:r>
              <a:rPr lang="zh-CN" altLang="en-US" dirty="0"/>
              <a:t>第二级</a:t>
            </a:r>
          </a:p>
          <a:p>
            <a:pPr lvl="2"/>
            <a:r>
              <a:rPr lang="zh-CN" altLang="en-US" dirty="0"/>
              <a:t>第三级</a:t>
            </a:r>
          </a:p>
        </p:txBody>
      </p:sp>
      <p:sp>
        <p:nvSpPr>
          <p:cNvPr id="7" name="标题 6"/>
          <p:cNvSpPr>
            <a:spLocks noGrp="1"/>
          </p:cNvSpPr>
          <p:nvPr>
            <p:ph type="title"/>
          </p:nvPr>
        </p:nvSpPr>
        <p:spPr>
          <a:xfrm>
            <a:off x="0" y="241633"/>
            <a:ext cx="9601200" cy="684114"/>
          </a:xfrm>
          <a:prstGeom prst="rect">
            <a:avLst/>
          </a:prstGeom>
        </p:spPr>
        <p:txBody>
          <a:bodyPr>
            <a:normAutofit/>
          </a:bodyPr>
          <a:lstStyle>
            <a:lvl1pPr>
              <a:defRPr sz="2800"/>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4">
              <a:extLst>
                <a:ext uri="{BEBA8EAE-BF5A-486C-A8C5-ECC9F3942E4B}">
                  <a14:imgProps xmlns:a14="http://schemas.microsoft.com/office/drawing/2010/main">
                    <a14:imgLayer r:embed="rId5">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p:spPr>
        <p:txBody>
          <a:bodyPr anchor="b">
            <a:noAutofit/>
          </a:bodyPr>
          <a:lstStyle>
            <a:lvl1pPr algn="ctr">
              <a:defRPr sz="4800" cap="all" baseline="0">
                <a:solidFill>
                  <a:schemeClr val="tx2"/>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679905" y="4841651"/>
            <a:ext cx="6831673" cy="1086237"/>
          </a:xfr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zh-CN" altLang="en-US">
              <a:solidFill>
                <a:srgbClr val="191B0E"/>
              </a:solidFill>
            </a:endParaRPr>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4235D990-D27F-4F2C-9FEA-C8DF9BEEB4E2}" type="slidenum">
              <a:rPr lang="zh-CN" altLang="en-US" smtClean="0">
                <a:solidFill>
                  <a:srgbClr val="191B0E"/>
                </a:solidFill>
              </a:rPr>
              <a:pPr/>
              <a:t>‹#›</a:t>
            </a:fld>
            <a:endParaRPr lang="zh-CN" altLang="en-US">
              <a:solidFill>
                <a:srgbClr val="191B0E"/>
              </a:solidFill>
            </a:endParaRPr>
          </a:p>
        </p:txBody>
      </p:sp>
      <p:pic>
        <p:nvPicPr>
          <p:cNvPr id="2052" name="Picture 4" descr="http://www.sdu.edu.cn/2010/images/top222.jpg">
            <a:extLst>
              <a:ext uri="{FF2B5EF4-FFF2-40B4-BE49-F238E27FC236}">
                <a16:creationId xmlns="" xmlns:a16="http://schemas.microsoft.com/office/drawing/2014/main" id="{0AE5BF5C-554E-4C02-A329-C9098BA01F8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422" y="0"/>
            <a:ext cx="12205422" cy="3309256"/>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 xmlns:a16="http://schemas.microsoft.com/office/drawing/2014/main" id="{00898447-A1E9-49DF-97DB-BBE28D501B8A}"/>
              </a:ext>
            </a:extLst>
          </p:cNvPr>
          <p:cNvSpPr/>
          <p:nvPr userDrawn="1"/>
        </p:nvSpPr>
        <p:spPr>
          <a:xfrm>
            <a:off x="10566400" y="3011055"/>
            <a:ext cx="969818" cy="295563"/>
          </a:xfrm>
          <a:prstGeom prst="rect">
            <a:avLst/>
          </a:prstGeom>
          <a:solidFill>
            <a:srgbClr val="9C0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201887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5" name="Footer Placeholder 4"/>
          <p:cNvSpPr>
            <a:spLocks noGrp="1"/>
          </p:cNvSpPr>
          <p:nvPr>
            <p:ph type="ftr" sz="quarter" idx="11"/>
          </p:nvPr>
        </p:nvSpPr>
        <p:spPr/>
        <p:txBody>
          <a:bodyPr/>
          <a:lstStyle/>
          <a:p>
            <a:endParaRPr lang="zh-CN" altLang="en-US">
              <a:solidFill>
                <a:srgbClr val="191B0E"/>
              </a:solidFill>
            </a:endParaRPr>
          </a:p>
        </p:txBody>
      </p:sp>
      <p:sp>
        <p:nvSpPr>
          <p:cNvPr id="6" name="Slide Number Placeholder 5"/>
          <p:cNvSpPr>
            <a:spLocks noGrp="1"/>
          </p:cNvSpPr>
          <p:nvPr>
            <p:ph type="sldNum" sz="quarter" idx="12"/>
          </p:nvPr>
        </p:nvSpPr>
        <p:spPr/>
        <p:txBody>
          <a:bodyPr/>
          <a:lstStyle/>
          <a:p>
            <a:fld id="{4235D990-D27F-4F2C-9FEA-C8DF9BEEB4E2}" type="slidenum">
              <a:rPr lang="zh-CN" altLang="en-US" smtClean="0">
                <a:solidFill>
                  <a:srgbClr val="191B0E"/>
                </a:solidFill>
              </a:rPr>
              <a:pPr/>
              <a:t>‹#›</a:t>
            </a:fld>
            <a:endParaRPr lang="zh-CN" altLang="en-US">
              <a:solidFill>
                <a:srgbClr val="191B0E"/>
              </a:solidFill>
            </a:endParaRPr>
          </a:p>
        </p:txBody>
      </p:sp>
    </p:spTree>
    <p:extLst>
      <p:ext uri="{BB962C8B-B14F-4D97-AF65-F5344CB8AC3E}">
        <p14:creationId xmlns:p14="http://schemas.microsoft.com/office/powerpoint/2010/main" val="2074983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CN" altLang="en-US"/>
              <a:t>单击此处编辑母版标题样式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6" name="Footer Placeholder 5"/>
          <p:cNvSpPr>
            <a:spLocks noGrp="1"/>
          </p:cNvSpPr>
          <p:nvPr>
            <p:ph type="ftr" sz="quarter" idx="11"/>
          </p:nvPr>
        </p:nvSpPr>
        <p:spPr/>
        <p:txBody>
          <a:bodyPr/>
          <a:lstStyle/>
          <a:p>
            <a:endParaRPr lang="zh-CN" altLang="en-US">
              <a:solidFill>
                <a:srgbClr val="191B0E"/>
              </a:solidFill>
            </a:endParaRPr>
          </a:p>
        </p:txBody>
      </p:sp>
      <p:sp>
        <p:nvSpPr>
          <p:cNvPr id="7" name="Slide Number Placeholder 6"/>
          <p:cNvSpPr>
            <a:spLocks noGrp="1"/>
          </p:cNvSpPr>
          <p:nvPr>
            <p:ph type="sldNum" sz="quarter" idx="12"/>
          </p:nvPr>
        </p:nvSpPr>
        <p:spPr/>
        <p:txBody>
          <a:bodyPr/>
          <a:lstStyle/>
          <a:p>
            <a:fld id="{4235D990-D27F-4F2C-9FEA-C8DF9BEEB4E2}" type="slidenum">
              <a:rPr lang="zh-CN" altLang="en-US" smtClean="0">
                <a:solidFill>
                  <a:srgbClr val="191B0E"/>
                </a:solidFill>
              </a:rPr>
              <a:pPr/>
              <a:t>‹#›</a:t>
            </a:fld>
            <a:endParaRPr lang="zh-CN" altLang="en-US">
              <a:solidFill>
                <a:srgbClr val="191B0E"/>
              </a:solidFill>
            </a:endParaRPr>
          </a:p>
        </p:txBody>
      </p:sp>
    </p:spTree>
    <p:extLst>
      <p:ext uri="{BB962C8B-B14F-4D97-AF65-F5344CB8AC3E}">
        <p14:creationId xmlns:p14="http://schemas.microsoft.com/office/powerpoint/2010/main" val="2866887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8" name="Footer Placeholder 7"/>
          <p:cNvSpPr>
            <a:spLocks noGrp="1"/>
          </p:cNvSpPr>
          <p:nvPr>
            <p:ph type="ftr" sz="quarter" idx="11"/>
          </p:nvPr>
        </p:nvSpPr>
        <p:spPr/>
        <p:txBody>
          <a:bodyPr/>
          <a:lstStyle/>
          <a:p>
            <a:endParaRPr lang="zh-CN" altLang="en-US">
              <a:solidFill>
                <a:srgbClr val="191B0E"/>
              </a:solidFill>
            </a:endParaRPr>
          </a:p>
        </p:txBody>
      </p:sp>
      <p:sp>
        <p:nvSpPr>
          <p:cNvPr id="9" name="Slide Number Placeholder 8"/>
          <p:cNvSpPr>
            <a:spLocks noGrp="1"/>
          </p:cNvSpPr>
          <p:nvPr>
            <p:ph type="sldNum" sz="quarter" idx="12"/>
          </p:nvPr>
        </p:nvSpPr>
        <p:spPr/>
        <p:txBody>
          <a:bodyPr/>
          <a:lstStyle/>
          <a:p>
            <a:fld id="{4235D990-D27F-4F2C-9FEA-C8DF9BEEB4E2}" type="slidenum">
              <a:rPr lang="zh-CN" altLang="en-US" smtClean="0">
                <a:solidFill>
                  <a:srgbClr val="191B0E"/>
                </a:solidFill>
              </a:rPr>
              <a:pPr/>
              <a:t>‹#›</a:t>
            </a:fld>
            <a:endParaRPr lang="zh-CN" altLang="en-US">
              <a:solidFill>
                <a:srgbClr val="191B0E"/>
              </a:solidFill>
            </a:endParaRPr>
          </a:p>
        </p:txBody>
      </p:sp>
    </p:spTree>
    <p:extLst>
      <p:ext uri="{BB962C8B-B14F-4D97-AF65-F5344CB8AC3E}">
        <p14:creationId xmlns:p14="http://schemas.microsoft.com/office/powerpoint/2010/main" val="2638506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4" name="Footer Placeholder 3"/>
          <p:cNvSpPr>
            <a:spLocks noGrp="1"/>
          </p:cNvSpPr>
          <p:nvPr>
            <p:ph type="ftr" sz="quarter" idx="11"/>
          </p:nvPr>
        </p:nvSpPr>
        <p:spPr/>
        <p:txBody>
          <a:bodyPr/>
          <a:lstStyle/>
          <a:p>
            <a:endParaRPr lang="zh-CN" altLang="en-US">
              <a:solidFill>
                <a:srgbClr val="191B0E"/>
              </a:solidFill>
            </a:endParaRPr>
          </a:p>
        </p:txBody>
      </p:sp>
      <p:sp>
        <p:nvSpPr>
          <p:cNvPr id="5" name="Slide Number Placeholder 4"/>
          <p:cNvSpPr>
            <a:spLocks noGrp="1"/>
          </p:cNvSpPr>
          <p:nvPr>
            <p:ph type="sldNum" sz="quarter" idx="12"/>
          </p:nvPr>
        </p:nvSpPr>
        <p:spPr/>
        <p:txBody>
          <a:bodyPr/>
          <a:lstStyle/>
          <a:p>
            <a:fld id="{4235D990-D27F-4F2C-9FEA-C8DF9BEEB4E2}" type="slidenum">
              <a:rPr lang="zh-CN" altLang="en-US" smtClean="0">
                <a:solidFill>
                  <a:srgbClr val="191B0E"/>
                </a:solidFill>
              </a:rPr>
              <a:pPr/>
              <a:t>‹#›</a:t>
            </a:fld>
            <a:endParaRPr lang="zh-CN" altLang="en-US">
              <a:solidFill>
                <a:srgbClr val="191B0E"/>
              </a:solidFill>
            </a:endParaRPr>
          </a:p>
        </p:txBody>
      </p:sp>
    </p:spTree>
    <p:extLst>
      <p:ext uri="{BB962C8B-B14F-4D97-AF65-F5344CB8AC3E}">
        <p14:creationId xmlns:p14="http://schemas.microsoft.com/office/powerpoint/2010/main" val="728494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3" name="Footer Placeholder 2"/>
          <p:cNvSpPr>
            <a:spLocks noGrp="1"/>
          </p:cNvSpPr>
          <p:nvPr>
            <p:ph type="ftr" sz="quarter" idx="11"/>
          </p:nvPr>
        </p:nvSpPr>
        <p:spPr/>
        <p:txBody>
          <a:bodyPr/>
          <a:lstStyle/>
          <a:p>
            <a:endParaRPr lang="zh-CN" altLang="en-US">
              <a:solidFill>
                <a:srgbClr val="191B0E"/>
              </a:solidFill>
            </a:endParaRPr>
          </a:p>
        </p:txBody>
      </p:sp>
      <p:sp>
        <p:nvSpPr>
          <p:cNvPr id="4" name="Slide Number Placeholder 3"/>
          <p:cNvSpPr>
            <a:spLocks noGrp="1"/>
          </p:cNvSpPr>
          <p:nvPr>
            <p:ph type="sldNum" sz="quarter" idx="12"/>
          </p:nvPr>
        </p:nvSpPr>
        <p:spPr/>
        <p:txBody>
          <a:bodyPr/>
          <a:lstStyle/>
          <a:p>
            <a:fld id="{4235D990-D27F-4F2C-9FEA-C8DF9BEEB4E2}" type="slidenum">
              <a:rPr lang="zh-CN" altLang="en-US" smtClean="0">
                <a:solidFill>
                  <a:srgbClr val="191B0E"/>
                </a:solidFill>
              </a:rPr>
              <a:pPr/>
              <a:t>‹#›</a:t>
            </a:fld>
            <a:endParaRPr lang="zh-CN" altLang="en-US">
              <a:solidFill>
                <a:srgbClr val="191B0E"/>
              </a:solidFill>
            </a:endParaRPr>
          </a:p>
        </p:txBody>
      </p:sp>
    </p:spTree>
    <p:extLst>
      <p:ext uri="{BB962C8B-B14F-4D97-AF65-F5344CB8AC3E}">
        <p14:creationId xmlns:p14="http://schemas.microsoft.com/office/powerpoint/2010/main" val="2420256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CN" altLang="en-US">
              <a:solidFill>
                <a:srgbClr val="191B0E"/>
              </a:solidFill>
            </a:endParaRPr>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235D990-D27F-4F2C-9FEA-C8DF9BEEB4E2}" type="slidenum">
              <a:rPr lang="zh-CN" altLang="en-US" smtClean="0">
                <a:solidFill>
                  <a:srgbClr val="191B0E"/>
                </a:solidFill>
              </a:rPr>
              <a:pPr/>
              <a:t>‹#›</a:t>
            </a:fld>
            <a:endParaRPr lang="zh-CN" altLang="en-US">
              <a:solidFill>
                <a:srgbClr val="191B0E"/>
              </a:solidFill>
            </a:endParaRPr>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450747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2.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contrast="-5000"/>
                    </a14:imgEffect>
                  </a14:imgLayer>
                </a14:imgProps>
              </a:ext>
            </a:extLst>
          </a:blip>
          <a:srcRect t="36907" b="14356"/>
          <a:stretch>
            <a:fillRect/>
          </a:stretch>
        </p:blipFill>
        <p:spPr>
          <a:xfrm>
            <a:off x="-48002" y="-93452"/>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a:t>单击此处编辑母版标题样式</a:t>
            </a:r>
            <a:endParaRPr lang="en-US" dirty="0"/>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a:t>单击此处编辑母版副标题样式</a:t>
            </a:r>
            <a:endParaRPr lang="en-US" dirty="0"/>
          </a:p>
        </p:txBody>
      </p:sp>
      <p:sp>
        <p:nvSpPr>
          <p:cNvPr id="14" name="Date Placeholder 3"/>
          <p:cNvSpPr>
            <a:spLocks noGrp="1"/>
          </p:cNvSpPr>
          <p:nvPr>
            <p:ph type="dt" sz="half" idx="2"/>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2022/4/12</a:t>
            </a:fld>
            <a:endParaRPr lang="zh-CN" altLang="en-US"/>
          </a:p>
        </p:txBody>
      </p:sp>
      <p:sp>
        <p:nvSpPr>
          <p:cNvPr id="15" name="Footer Placeholder 4"/>
          <p:cNvSpPr>
            <a:spLocks noGrp="1"/>
          </p:cNvSpPr>
          <p:nvPr>
            <p:ph type="ftr" sz="quarter" idx="3"/>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16" name="Slide Number Placeholder 5"/>
          <p:cNvSpPr>
            <a:spLocks noGrp="1"/>
          </p:cNvSpPr>
          <p:nvPr>
            <p:ph type="sldNum" sz="quarter" idx="4"/>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75557" y="648443"/>
            <a:ext cx="9601200" cy="684114"/>
          </a:xfrm>
          <a:prstGeom prst="rect">
            <a:avLst/>
          </a:prstGeom>
        </p:spPr>
        <p:txBody>
          <a:bodyPr vert="horz" lIns="91440" tIns="45720" rIns="91440" bIns="45720" rtlCol="0" anchor="t">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413657" y="1782136"/>
            <a:ext cx="10559143" cy="4085264"/>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070118A-9745-46AD-B779-CB70155E8138}" type="datetimeFigureOut">
              <a:rPr lang="zh-CN" altLang="en-US" smtClean="0">
                <a:solidFill>
                  <a:srgbClr val="191B0E"/>
                </a:solidFill>
              </a:rPr>
              <a:pPr/>
              <a:t>2022/4/12</a:t>
            </a:fld>
            <a:endParaRPr lang="zh-CN" altLang="en-US">
              <a:solidFill>
                <a:srgbClr val="191B0E"/>
              </a:solidFill>
            </a:endParaRPr>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zh-CN" altLang="en-US">
              <a:solidFill>
                <a:srgbClr val="191B0E"/>
              </a:solidFill>
            </a:endParaRPr>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4235D990-D27F-4F2C-9FEA-C8DF9BEEB4E2}" type="slidenum">
              <a:rPr lang="zh-CN" altLang="en-US" smtClean="0">
                <a:solidFill>
                  <a:srgbClr val="191B0E"/>
                </a:solidFill>
              </a:rPr>
              <a:pPr/>
              <a:t>‹#›</a:t>
            </a:fld>
            <a:endParaRPr lang="zh-CN" altLang="en-US">
              <a:solidFill>
                <a:srgbClr val="191B0E"/>
              </a:solidFill>
            </a:endParaRPr>
          </a:p>
        </p:txBody>
      </p:sp>
      <p:sp>
        <p:nvSpPr>
          <p:cNvPr id="9" name="Rectangle 8" title="Side bar"/>
          <p:cNvSpPr/>
          <p:nvPr/>
        </p:nvSpPr>
        <p:spPr>
          <a:xfrm rot="5400000">
            <a:off x="5801557" y="-4499227"/>
            <a:ext cx="167979" cy="11771090"/>
          </a:xfrm>
          <a:prstGeom prst="rect">
            <a:avLst/>
          </a:prstGeom>
          <a:solidFill>
            <a:srgbClr val="7E252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82247445"/>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Lst>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937685"/>
            <a:ext cx="10990500" cy="954107"/>
          </a:xfrm>
          <a:prstGeom prst="rect">
            <a:avLst/>
          </a:prstGeom>
          <a:noFill/>
        </p:spPr>
        <p:txBody>
          <a:bodyPr wrap="square" rtlCol="0">
            <a:spAutoFit/>
          </a:bodyPr>
          <a:lstStyle/>
          <a:p>
            <a:pPr algn="ctr"/>
            <a:r>
              <a:rPr lang="en-US" altLang="zh-CN" sz="2800" b="1" dirty="0">
                <a:latin typeface="Calibri" panose="020F0502020204030204" pitchFamily="34" charset="0"/>
                <a:cs typeface="Calibri" panose="020F0502020204030204" pitchFamily="34" charset="0"/>
              </a:rPr>
              <a:t>Transparent Offloading and Mapping (TOM):</a:t>
            </a:r>
          </a:p>
          <a:p>
            <a:pPr algn="ctr"/>
            <a:r>
              <a:rPr lang="en-US" altLang="zh-CN" sz="2800" b="1" dirty="0">
                <a:latin typeface="Calibri" panose="020F0502020204030204" pitchFamily="34" charset="0"/>
                <a:cs typeface="Calibri" panose="020F0502020204030204" pitchFamily="34" charset="0"/>
              </a:rPr>
              <a:t>Enabling Programmer-Transparent Near-Data Processing in GPU Systems</a:t>
            </a:r>
          </a:p>
        </p:txBody>
      </p:sp>
      <p:sp>
        <p:nvSpPr>
          <p:cNvPr id="5" name="文本框 4"/>
          <p:cNvSpPr txBox="1"/>
          <p:nvPr/>
        </p:nvSpPr>
        <p:spPr>
          <a:xfrm>
            <a:off x="1293779" y="5050938"/>
            <a:ext cx="10437779" cy="1200329"/>
          </a:xfrm>
          <a:prstGeom prst="rect">
            <a:avLst/>
          </a:prstGeom>
          <a:noFill/>
        </p:spPr>
        <p:txBody>
          <a:bodyPr wrap="square" rtlCol="0">
            <a:spAutoFit/>
          </a:bodyPr>
          <a:lstStyle/>
          <a:p>
            <a:r>
              <a:rPr lang="zh-CN" altLang="en-US" dirty="0"/>
              <a:t>   </a:t>
            </a:r>
            <a:r>
              <a:rPr lang="en-US" altLang="zh-CN" sz="2400" dirty="0">
                <a:latin typeface="Calibri" panose="020F0502020204030204" pitchFamily="34" charset="0"/>
                <a:cs typeface="Calibri" panose="020F0502020204030204" pitchFamily="34" charset="0"/>
              </a:rPr>
              <a:t>Conference :  </a:t>
            </a:r>
            <a:r>
              <a:rPr lang="en-US" altLang="zh-CN" sz="2400" dirty="0" smtClean="0">
                <a:latin typeface="Calibri" panose="020F0502020204030204" pitchFamily="34" charset="0"/>
                <a:cs typeface="Calibri" panose="020F0502020204030204" pitchFamily="34" charset="0"/>
              </a:rPr>
              <a:t>ISCA-2016</a:t>
            </a:r>
            <a:endParaRPr lang="en-US" altLang="zh-CN" sz="2400" dirty="0">
              <a:latin typeface="Calibri" panose="020F0502020204030204" pitchFamily="34" charset="0"/>
              <a:cs typeface="Calibri" panose="020F0502020204030204" pitchFamily="34" charset="0"/>
            </a:endParaRPr>
          </a:p>
          <a:p>
            <a:r>
              <a:rPr lang="en-US" altLang="zh-CN" sz="2400" dirty="0">
                <a:latin typeface="Calibri" panose="020F0502020204030204" pitchFamily="34" charset="0"/>
                <a:cs typeface="Calibri" panose="020F0502020204030204" pitchFamily="34" charset="0"/>
              </a:rPr>
              <a:t>   Author : Onur </a:t>
            </a:r>
            <a:r>
              <a:rPr lang="en-US" altLang="zh-CN" sz="2400" dirty="0" smtClean="0">
                <a:latin typeface="Calibri" panose="020F0502020204030204" pitchFamily="34" charset="0"/>
                <a:cs typeface="Calibri" panose="020F0502020204030204" pitchFamily="34" charset="0"/>
              </a:rPr>
              <a:t>Mutlu</a:t>
            </a:r>
            <a:r>
              <a:rPr lang="en-US" altLang="zh-CN" sz="2400" dirty="0">
                <a:latin typeface="Calibri" panose="020F0502020204030204" pitchFamily="34" charset="0"/>
                <a:cs typeface="Calibri" panose="020F0502020204030204" pitchFamily="34" charset="0"/>
              </a:rPr>
              <a:t>,</a:t>
            </a:r>
            <a:r>
              <a:rPr lang="en-US" altLang="zh-CN" sz="2400" dirty="0" smtClean="0">
                <a:latin typeface="Calibri" panose="020F0502020204030204" pitchFamily="34" charset="0"/>
                <a:cs typeface="Calibri" panose="020F0502020204030204" pitchFamily="34" charset="0"/>
              </a:rPr>
              <a:t> </a:t>
            </a:r>
            <a:r>
              <a:rPr lang="en-US" altLang="zh-CN" sz="2400" dirty="0">
                <a:latin typeface="Calibri" panose="020F0502020204030204" pitchFamily="34" charset="0"/>
                <a:cs typeface="Calibri" panose="020F0502020204030204" pitchFamily="34" charset="0"/>
              </a:rPr>
              <a:t>Kevin Hsieh, Nandita Vijaykumar, Gwangsun Kim……</a:t>
            </a:r>
          </a:p>
          <a:p>
            <a:r>
              <a:rPr lang="en-US" altLang="zh-CN" sz="2400" dirty="0">
                <a:latin typeface="Calibri" panose="020F0502020204030204" pitchFamily="34" charset="0"/>
                <a:cs typeface="Calibri" panose="020F0502020204030204" pitchFamily="34" charset="0"/>
              </a:rPr>
              <a:t>   Research unit :</a:t>
            </a:r>
            <a:r>
              <a:rPr lang="zh-CN" altLang="en-US" sz="2400" dirty="0">
                <a:latin typeface="Calibri" panose="020F0502020204030204" pitchFamily="34" charset="0"/>
                <a:cs typeface="Calibri" panose="020F0502020204030204" pitchFamily="34" charset="0"/>
              </a:rPr>
              <a:t>  </a:t>
            </a:r>
            <a:r>
              <a:rPr lang="en-US" altLang="zh-CN" sz="2400" dirty="0">
                <a:latin typeface="Calibri" panose="020F0502020204030204" pitchFamily="34" charset="0"/>
                <a:cs typeface="Calibri" panose="020F0502020204030204" pitchFamily="34" charset="0"/>
              </a:rPr>
              <a:t>Carnegie Mellon University, NVIDIA, KAIST, ETH Zürich……</a:t>
            </a:r>
            <a:endParaRPr lang="zh-CN" altLang="en-US" sz="2400" dirty="0">
              <a:latin typeface="Calibri" panose="020F0502020204030204" pitchFamily="34" charset="0"/>
              <a:cs typeface="Calibri" panose="020F0502020204030204"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 Identification of Offloading Candidates</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Offloading candidate block examples</a:t>
            </a:r>
          </a:p>
        </p:txBody>
      </p:sp>
      <mc:AlternateContent xmlns:mc="http://schemas.openxmlformats.org/markup-compatibility/2006" xmlns:a14="http://schemas.microsoft.com/office/drawing/2010/main">
        <mc:Choice Requires="a14">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1754326"/>
              </a:xfrm>
              <a:prstGeom prst="rect">
                <a:avLst/>
              </a:prstGeom>
              <a:noFill/>
            </p:spPr>
            <p:txBody>
              <a:bodyPr wrap="square" rtlCol="0">
                <a:spAutoFit/>
              </a:bodyPr>
              <a:lstStyle/>
              <a:p>
                <a:pPr marL="0" lvl="1" algn="just">
                  <a:buSzPct val="60000"/>
                </a:pPr>
                <a:r>
                  <a:rPr lang="en-US" altLang="zh-CN" dirty="0">
                    <a:latin typeface="Times New Roman" panose="02020603050405020304" pitchFamily="18" charset="0"/>
                    <a:cs typeface="Times New Roman" panose="02020603050405020304" pitchFamily="18" charset="0"/>
                  </a:rPr>
                  <a:t>	 In this code, </a:t>
                </a:r>
                <a:r>
                  <a:rPr lang="en-US" altLang="zh-CN" dirty="0" smtClean="0">
                    <a:latin typeface="Times New Roman" panose="02020603050405020304" pitchFamily="18" charset="0"/>
                    <a:cs typeface="Times New Roman" panose="02020603050405020304" pitchFamily="18" charset="0"/>
                  </a:rPr>
                  <a:t>there are </a:t>
                </a:r>
                <a:r>
                  <a:rPr lang="en-US" altLang="zh-CN" dirty="0">
                    <a:latin typeface="Times New Roman" panose="02020603050405020304" pitchFamily="18" charset="0"/>
                    <a:cs typeface="Times New Roman" panose="02020603050405020304" pitchFamily="18" charset="0"/>
                  </a:rPr>
                  <a:t>two loops that are conditional offloading candidate </a:t>
                </a:r>
                <a:r>
                  <a:rPr lang="en-US" altLang="zh-CN" dirty="0" smtClean="0">
                    <a:latin typeface="Times New Roman" panose="02020603050405020304" pitchFamily="18" charset="0"/>
                    <a:cs typeface="Times New Roman" panose="02020603050405020304" pitchFamily="18" charset="0"/>
                  </a:rPr>
                  <a:t>blocks. Each </a:t>
                </a:r>
                <a:r>
                  <a:rPr lang="en-US" altLang="zh-CN" dirty="0">
                    <a:latin typeface="Times New Roman" panose="02020603050405020304" pitchFamily="18" charset="0"/>
                    <a:cs typeface="Times New Roman" panose="02020603050405020304" pitchFamily="18" charset="0"/>
                  </a:rPr>
                  <a:t>loop has five input values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𝑅𝐸𝐺</m:t>
                        </m:r>
                      </m:e>
                      <m:sub>
                        <m:r>
                          <a:rPr lang="en-US" altLang="zh-CN" i="1" kern="0">
                            <a:latin typeface="Cambria Math"/>
                            <a:cs typeface="Times New Roman" panose="02020603050405020304" pitchFamily="18" charset="0"/>
                          </a:rPr>
                          <m:t>𝑇𝑋</m:t>
                        </m:r>
                      </m:sub>
                    </m:sSub>
                  </m:oMath>
                </a14:m>
                <a:r>
                  <a:rPr lang="en-US" altLang="zh-CN" dirty="0">
                    <a:latin typeface="Times New Roman" panose="02020603050405020304" pitchFamily="18" charset="0"/>
                    <a:cs typeface="Times New Roman" panose="02020603050405020304" pitchFamily="18" charset="0"/>
                  </a:rPr>
                  <a:t>, marked as red), </a:t>
                </a:r>
                <a:r>
                  <a:rPr lang="en-US" altLang="zh-CN" dirty="0" smtClean="0">
                    <a:latin typeface="Times New Roman" panose="02020603050405020304" pitchFamily="18" charset="0"/>
                    <a:cs typeface="Times New Roman" panose="02020603050405020304" pitchFamily="18" charset="0"/>
                  </a:rPr>
                  <a:t>one load</a:t>
                </a:r>
                <a:r>
                  <a:rPr lang="en-US" altLang="zh-CN" dirty="0">
                    <a:latin typeface="Times New Roman" panose="02020603050405020304" pitchFamily="18" charset="0"/>
                    <a:cs typeface="Times New Roman" panose="02020603050405020304" pitchFamily="18" charset="0"/>
                  </a:rPr>
                  <a:t>, and one store (both circled). If the compiler does not </a:t>
                </a:r>
                <a:r>
                  <a:rPr lang="en-US" altLang="zh-CN" dirty="0" smtClean="0">
                    <a:latin typeface="Times New Roman" panose="02020603050405020304" pitchFamily="18" charset="0"/>
                    <a:cs typeface="Times New Roman" panose="02020603050405020304" pitchFamily="18" charset="0"/>
                  </a:rPr>
                  <a:t>take into </a:t>
                </a:r>
                <a:r>
                  <a:rPr lang="en-US" altLang="zh-CN" dirty="0">
                    <a:latin typeface="Times New Roman" panose="02020603050405020304" pitchFamily="18" charset="0"/>
                    <a:cs typeface="Times New Roman" panose="02020603050405020304" pitchFamily="18" charset="0"/>
                  </a:rPr>
                  <a:t>account loops, it would not select these two loops as </a:t>
                </a:r>
                <a:r>
                  <a:rPr lang="en-US" altLang="zh-CN" dirty="0" smtClean="0">
                    <a:latin typeface="Times New Roman" panose="02020603050405020304" pitchFamily="18" charset="0"/>
                    <a:cs typeface="Times New Roman" panose="02020603050405020304" pitchFamily="18" charset="0"/>
                  </a:rPr>
                  <a:t>offloading </a:t>
                </a:r>
                <a:r>
                  <a:rPr lang="en-US" altLang="zh-CN" dirty="0">
                    <a:latin typeface="Times New Roman" panose="02020603050405020304" pitchFamily="18" charset="0"/>
                    <a:cs typeface="Times New Roman" panose="02020603050405020304" pitchFamily="18" charset="0"/>
                  </a:rPr>
                  <a:t>candidates with our conservative estimate for </a:t>
                </a:r>
                <a:r>
                  <a:rPr lang="en-US" altLang="zh-CN" dirty="0" smtClean="0">
                    <a:latin typeface="Times New Roman" panose="02020603050405020304" pitchFamily="18" charset="0"/>
                    <a:cs typeface="Times New Roman" panose="02020603050405020304" pitchFamily="18" charset="0"/>
                  </a:rPr>
                  <a:t>cache miss </a:t>
                </a:r>
                <a:r>
                  <a:rPr lang="en-US" altLang="zh-CN" dirty="0">
                    <a:latin typeface="Times New Roman" panose="02020603050405020304" pitchFamily="18" charset="0"/>
                    <a:cs typeface="Times New Roman" panose="02020603050405020304" pitchFamily="18" charset="0"/>
                  </a:rPr>
                  <a:t>rate and coalescing ratios </a:t>
                </a:r>
                <a:r>
                  <a:rPr lang="en-US" altLang="zh-CN" dirty="0" smtClean="0">
                    <a:latin typeface="Times New Roman" panose="02020603050405020304" pitchFamily="18" charset="0"/>
                    <a:cs typeface="Times New Roman" panose="02020603050405020304" pitchFamily="18" charset="0"/>
                  </a:rPr>
                  <a:t>(</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𝐵𝑊</m:t>
                        </m:r>
                      </m:e>
                      <m:sub>
                        <m:r>
                          <a:rPr lang="en-US" altLang="zh-CN" i="1" kern="0">
                            <a:latin typeface="Cambria Math"/>
                            <a:cs typeface="Times New Roman" panose="02020603050405020304" pitchFamily="18" charset="0"/>
                          </a:rPr>
                          <m:t>𝑇𝑋</m:t>
                        </m:r>
                      </m:sub>
                    </m:sSub>
                    <m:r>
                      <a:rPr lang="en-US" altLang="zh-CN" i="1" kern="0">
                        <a:latin typeface="Cambria Math"/>
                        <a:cs typeface="Times New Roman" panose="02020603050405020304" pitchFamily="18" charset="0"/>
                      </a:rPr>
                      <m:t> </m:t>
                    </m:r>
                  </m:oMath>
                </a14:m>
                <a:r>
                  <a:rPr lang="en-US" altLang="zh-CN"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𝐵𝑊</m:t>
                        </m:r>
                      </m:e>
                      <m:sub>
                        <m:r>
                          <a:rPr lang="en-US" altLang="zh-CN" i="1" kern="0">
                            <a:latin typeface="Cambria Math"/>
                            <a:cs typeface="Times New Roman" panose="02020603050405020304" pitchFamily="18" charset="0"/>
                          </a:rPr>
                          <m:t>𝑅𝑋</m:t>
                        </m:r>
                      </m:sub>
                    </m:sSub>
                  </m:oMath>
                </a14:m>
                <a:r>
                  <a:rPr lang="en-US" altLang="zh-CN" dirty="0" smtClean="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110.25 with </a:t>
                </a:r>
                <a:r>
                  <a:rPr lang="en-US" altLang="zh-CN" dirty="0">
                    <a:latin typeface="Times New Roman" panose="02020603050405020304" pitchFamily="18" charset="0"/>
                    <a:cs typeface="Times New Roman" panose="02020603050405020304" pitchFamily="18" charset="0"/>
                  </a:rPr>
                  <a:t>50% cache miss rate and perfect load/store coalescing</a:t>
                </a:r>
                <a:r>
                  <a:rPr lang="en-US" altLang="zh-CN" dirty="0" smtClean="0">
                    <a:latin typeface="Times New Roman" panose="02020603050405020304" pitchFamily="18" charset="0"/>
                    <a:cs typeface="Times New Roman" panose="02020603050405020304" pitchFamily="18" charset="0"/>
                  </a:rPr>
                  <a:t>). However</a:t>
                </a:r>
                <a:r>
                  <a:rPr lang="en-US" altLang="zh-CN" dirty="0">
                    <a:latin typeface="Times New Roman" panose="02020603050405020304" pitchFamily="18" charset="0"/>
                    <a:cs typeface="Times New Roman" panose="02020603050405020304" pitchFamily="18" charset="0"/>
                  </a:rPr>
                  <a:t>, by considering </a:t>
                </a:r>
                <a:r>
                  <a:rPr lang="en-US" altLang="zh-CN" dirty="0" smtClean="0">
                    <a:latin typeface="Times New Roman" panose="02020603050405020304" pitchFamily="18" charset="0"/>
                    <a:cs typeface="Times New Roman" panose="02020603050405020304" pitchFamily="18" charset="0"/>
                  </a:rPr>
                  <a:t>loops, these </a:t>
                </a:r>
                <a:r>
                  <a:rPr lang="en-US" altLang="zh-CN" dirty="0">
                    <a:latin typeface="Times New Roman" panose="02020603050405020304" pitchFamily="18" charset="0"/>
                    <a:cs typeface="Times New Roman" panose="02020603050405020304" pitchFamily="18" charset="0"/>
                  </a:rPr>
                  <a:t>two loops become conditional offloading </a:t>
                </a:r>
                <a:r>
                  <a:rPr lang="en-US" altLang="zh-CN" dirty="0" smtClean="0">
                    <a:latin typeface="Times New Roman" panose="02020603050405020304" pitchFamily="18" charset="0"/>
                    <a:cs typeface="Times New Roman" panose="02020603050405020304" pitchFamily="18" charset="0"/>
                  </a:rPr>
                  <a:t>candidates. With </a:t>
                </a:r>
                <a:r>
                  <a:rPr lang="en-US" altLang="zh-CN" dirty="0">
                    <a:latin typeface="Times New Roman" panose="02020603050405020304" pitchFamily="18" charset="0"/>
                    <a:cs typeface="Times New Roman" panose="02020603050405020304" pitchFamily="18" charset="0"/>
                  </a:rPr>
                  <a:t>the same conservative assumptions, this loop </a:t>
                </a:r>
                <a:r>
                  <a:rPr lang="en-US" altLang="zh-CN" dirty="0" smtClean="0">
                    <a:latin typeface="Times New Roman" panose="02020603050405020304" pitchFamily="18" charset="0"/>
                    <a:cs typeface="Times New Roman" panose="02020603050405020304" pitchFamily="18" charset="0"/>
                  </a:rPr>
                  <a:t>would save </a:t>
                </a:r>
                <a:r>
                  <a:rPr lang="en-US" altLang="zh-CN" dirty="0">
                    <a:latin typeface="Times New Roman" panose="02020603050405020304" pitchFamily="18" charset="0"/>
                    <a:cs typeface="Times New Roman" panose="02020603050405020304" pitchFamily="18" charset="0"/>
                  </a:rPr>
                  <a:t>memory bandwidth if it iterates four or more times </a:t>
                </a:r>
                <a:r>
                  <a:rPr lang="en-US" altLang="zh-CN" dirty="0" smtClean="0">
                    <a:latin typeface="Times New Roman" panose="02020603050405020304" pitchFamily="18" charset="0"/>
                    <a:cs typeface="Times New Roman" panose="02020603050405020304" pitchFamily="18" charset="0"/>
                  </a:rPr>
                  <a:t>as it </a:t>
                </a:r>
                <a:r>
                  <a:rPr lang="en-US" altLang="zh-CN" dirty="0">
                    <a:latin typeface="Times New Roman" panose="02020603050405020304" pitchFamily="18" charset="0"/>
                    <a:cs typeface="Times New Roman" panose="02020603050405020304" pitchFamily="18" charset="0"/>
                  </a:rPr>
                  <a:t>executes more loads and stores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𝐵𝑊</m:t>
                        </m:r>
                      </m:e>
                      <m:sub>
                        <m:r>
                          <a:rPr lang="en-US" altLang="zh-CN" i="1" kern="0">
                            <a:latin typeface="Cambria Math"/>
                            <a:cs typeface="Times New Roman" panose="02020603050405020304" pitchFamily="18" charset="0"/>
                          </a:rPr>
                          <m:t>𝑇𝑋</m:t>
                        </m:r>
                      </m:sub>
                    </m:sSub>
                    <m:r>
                      <a:rPr lang="en-US" altLang="zh-CN" i="1" kern="0">
                        <a:latin typeface="Cambria Math"/>
                        <a:cs typeface="Times New Roman" panose="02020603050405020304" pitchFamily="18" charset="0"/>
                      </a:rPr>
                      <m:t> </m:t>
                    </m:r>
                  </m:oMath>
                </a14:m>
                <a:r>
                  <a:rPr lang="en-US" altLang="zh-CN"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𝐵𝑊</m:t>
                        </m:r>
                      </m:e>
                      <m:sub>
                        <m:r>
                          <a:rPr lang="en-US" altLang="zh-CN" i="1" kern="0">
                            <a:latin typeface="Cambria Math"/>
                            <a:cs typeface="Times New Roman" panose="02020603050405020304" pitchFamily="18" charset="0"/>
                          </a:rPr>
                          <m:t>𝑅𝑋</m:t>
                        </m:r>
                      </m:sub>
                    </m:sSub>
                  </m:oMath>
                </a14:m>
                <a:r>
                  <a:rPr lang="en-US" altLang="zh-CN" dirty="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39 when </a:t>
                </a:r>
                <a:r>
                  <a:rPr lang="en-US" altLang="zh-CN" dirty="0">
                    <a:latin typeface="Times New Roman" panose="02020603050405020304" pitchFamily="18" charset="0"/>
                    <a:cs typeface="Times New Roman" panose="02020603050405020304" pitchFamily="18" charset="0"/>
                  </a:rPr>
                  <a:t>it iterates four times).</a:t>
                </a:r>
                <a:r>
                  <a:rPr lang="en-US" altLang="zh-CN" b="1" dirty="0" smtClean="0">
                    <a:latin typeface="Times New Roman" panose="02020603050405020304" pitchFamily="18" charset="0"/>
                    <a:cs typeface="Times New Roman" panose="02020603050405020304" pitchFamily="18" charset="0"/>
                  </a:rPr>
                  <a:t>	</a:t>
                </a:r>
                <a:endParaRPr lang="en-US" altLang="zh-CN" dirty="0">
                  <a:latin typeface="Times New Roman" panose="02020603050405020304" pitchFamily="18" charset="0"/>
                  <a:cs typeface="Times New Roman" panose="02020603050405020304" pitchFamily="18" charset="0"/>
                </a:endParaRPr>
              </a:p>
            </p:txBody>
          </p:sp>
        </mc:Choice>
        <mc:Fallback xmlns="">
          <p:sp>
            <p:nvSpPr>
              <p:cNvPr id="6" name="TextBox 2">
                <a:extLst>
                  <a:ext uri="{FF2B5EF4-FFF2-40B4-BE49-F238E27FC236}">
                    <a16:creationId xmlns:a16="http://schemas.microsoft.com/office/drawing/2014/main" xmlns="" id="{41A074E2-711E-4E90-9497-8DFA7E8F9FBE}"/>
                  </a:ext>
                </a:extLst>
              </p:cNvPr>
              <p:cNvSpPr txBox="1">
                <a:spLocks noRot="1" noChangeAspect="1" noMove="1" noResize="1" noEditPoints="1" noAdjustHandles="1" noChangeArrowheads="1" noChangeShapeType="1" noTextEdit="1"/>
              </p:cNvSpPr>
              <p:nvPr/>
            </p:nvSpPr>
            <p:spPr>
              <a:xfrm>
                <a:off x="-5" y="1369346"/>
                <a:ext cx="12192001" cy="1754326"/>
              </a:xfrm>
              <a:prstGeom prst="rect">
                <a:avLst/>
              </a:prstGeom>
              <a:blipFill rotWithShape="1">
                <a:blip r:embed="rId3"/>
                <a:stretch>
                  <a:fillRect l="-400" t="-1742" r="-400" b="-4878"/>
                </a:stretch>
              </a:blipFill>
            </p:spPr>
            <p:txBody>
              <a:bodyPr/>
              <a:lstStyle/>
              <a:p>
                <a:r>
                  <a:rPr lang="zh-CN" altLang="en-US">
                    <a:noFill/>
                  </a:rPr>
                  <a:t> </a:t>
                </a:r>
              </a:p>
            </p:txBody>
          </p:sp>
        </mc:Fallback>
      </mc:AlternateContent>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056560"/>
            <a:ext cx="6586194" cy="2639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 y="5697312"/>
            <a:ext cx="7482980" cy="338554"/>
          </a:xfrm>
          <a:prstGeom prst="rect">
            <a:avLst/>
          </a:prstGeom>
        </p:spPr>
        <p:txBody>
          <a:bodyPr wrap="square">
            <a:spAutoFit/>
          </a:bodyPr>
          <a:lstStyle/>
          <a:p>
            <a:pPr algn="ctr"/>
            <a:r>
              <a:rPr lang="en-US" altLang="zh-CN" sz="1600" b="1" dirty="0"/>
              <a:t>Figure 4: Example offloading candidate blocks from </a:t>
            </a:r>
            <a:r>
              <a:rPr lang="en-US" altLang="zh-CN" sz="1600" b="1" dirty="0" smtClean="0"/>
              <a:t>LIBOR Monte Carlo</a:t>
            </a:r>
            <a:r>
              <a:rPr lang="en-US" altLang="zh-CN" sz="1600" b="1" dirty="0"/>
              <a:t>.</a:t>
            </a:r>
            <a:endParaRPr lang="zh-CN" altLang="en-US" sz="1600" b="1" dirty="0"/>
          </a:p>
        </p:txBody>
      </p:sp>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8596" y="3818213"/>
            <a:ext cx="5224462" cy="1116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00646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Programmer-transparent Data Mapping</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Memory access pattern analysis</a:t>
            </a:r>
          </a:p>
        </p:txBody>
      </p:sp>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2308324"/>
          </a:xfrm>
          <a:prstGeom prst="rect">
            <a:avLst/>
          </a:prstGeom>
          <a:noFill/>
        </p:spPr>
        <p:txBody>
          <a:bodyPr wrap="square" rtlCol="0">
            <a:spAutoFit/>
          </a:bodyPr>
          <a:lstStyle/>
          <a:p>
            <a:pPr marL="0" lvl="1" algn="just">
              <a:buSzPct val="60000"/>
            </a:pPr>
            <a:r>
              <a:rPr lang="en-US" altLang="zh-CN" dirty="0">
                <a:latin typeface="Times New Roman" panose="02020603050405020304" pitchFamily="18" charset="0"/>
                <a:cs typeface="Times New Roman" panose="02020603050405020304" pitchFamily="18" charset="0"/>
              </a:rPr>
              <a:t>	We observe that </a:t>
            </a:r>
            <a:r>
              <a:rPr lang="en-US" altLang="zh-CN" dirty="0" smtClean="0">
                <a:latin typeface="Times New Roman" panose="02020603050405020304" pitchFamily="18" charset="0"/>
                <a:cs typeface="Times New Roman" panose="02020603050405020304" pitchFamily="18" charset="0"/>
              </a:rPr>
              <a:t>a significant </a:t>
            </a:r>
            <a:r>
              <a:rPr lang="en-US" altLang="zh-CN" dirty="0">
                <a:latin typeface="Times New Roman" panose="02020603050405020304" pitchFamily="18" charset="0"/>
                <a:cs typeface="Times New Roman" panose="02020603050405020304" pitchFamily="18" charset="0"/>
              </a:rPr>
              <a:t>fraction of offloading candidates exhibit a very </a:t>
            </a:r>
            <a:r>
              <a:rPr lang="en-US" altLang="zh-CN" dirty="0" smtClean="0">
                <a:latin typeface="Times New Roman" panose="02020603050405020304" pitchFamily="18" charset="0"/>
                <a:cs typeface="Times New Roman" panose="02020603050405020304" pitchFamily="18" charset="0"/>
              </a:rPr>
              <a:t>predictable </a:t>
            </a:r>
            <a:r>
              <a:rPr lang="en-US" altLang="zh-CN" dirty="0">
                <a:latin typeface="Times New Roman" panose="02020603050405020304" pitchFamily="18" charset="0"/>
                <a:cs typeface="Times New Roman" panose="02020603050405020304" pitchFamily="18" charset="0"/>
              </a:rPr>
              <a:t>access pattern</a:t>
            </a:r>
            <a:r>
              <a:rPr lang="en-US" altLang="zh-CN" dirty="0" smtClean="0">
                <a:latin typeface="Times New Roman" panose="02020603050405020304" pitchFamily="18" charset="0"/>
                <a:cs typeface="Times New Roman" panose="02020603050405020304" pitchFamily="18" charset="0"/>
              </a:rPr>
              <a:t>: </a:t>
            </a:r>
            <a:r>
              <a:rPr lang="en-US" altLang="zh-CN" b="1" dirty="0" smtClean="0">
                <a:latin typeface="Times New Roman" panose="02020603050405020304" pitchFamily="18" charset="0"/>
                <a:cs typeface="Times New Roman" panose="02020603050405020304" pitchFamily="18" charset="0"/>
              </a:rPr>
              <a:t>fixed </a:t>
            </a:r>
            <a:r>
              <a:rPr lang="en-US" altLang="zh-CN" b="1" dirty="0">
                <a:latin typeface="Times New Roman" panose="02020603050405020304" pitchFamily="18" charset="0"/>
                <a:cs typeface="Times New Roman" panose="02020603050405020304" pitchFamily="18" charset="0"/>
              </a:rPr>
              <a:t>offset</a:t>
            </a:r>
            <a:r>
              <a:rPr lang="en-US" altLang="zh-CN" dirty="0">
                <a:latin typeface="Times New Roman" panose="02020603050405020304" pitchFamily="18" charset="0"/>
                <a:cs typeface="Times New Roman" panose="02020603050405020304" pitchFamily="18" charset="0"/>
              </a:rPr>
              <a:t>, which means accesses </a:t>
            </a:r>
            <a:r>
              <a:rPr lang="en-US" altLang="zh-CN" dirty="0" smtClean="0">
                <a:latin typeface="Times New Roman" panose="02020603050405020304" pitchFamily="18" charset="0"/>
                <a:cs typeface="Times New Roman" panose="02020603050405020304" pitchFamily="18" charset="0"/>
              </a:rPr>
              <a:t>are </a:t>
            </a:r>
            <a:r>
              <a:rPr lang="en-US" altLang="zh-CN" b="1" dirty="0" smtClean="0">
                <a:latin typeface="Times New Roman" panose="02020603050405020304" pitchFamily="18" charset="0"/>
                <a:cs typeface="Times New Roman" panose="02020603050405020304" pitchFamily="18" charset="0"/>
              </a:rPr>
              <a:t>separated </a:t>
            </a:r>
            <a:r>
              <a:rPr lang="en-US" altLang="zh-CN" b="1" dirty="0">
                <a:latin typeface="Times New Roman" panose="02020603050405020304" pitchFamily="18" charset="0"/>
                <a:cs typeface="Times New Roman" panose="02020603050405020304" pitchFamily="18" charset="0"/>
              </a:rPr>
              <a:t>with a constant address offset/distance from </a:t>
            </a:r>
            <a:r>
              <a:rPr lang="en-US" altLang="zh-CN" b="1" dirty="0" smtClean="0">
                <a:latin typeface="Times New Roman" panose="02020603050405020304" pitchFamily="18" charset="0"/>
                <a:cs typeface="Times New Roman" panose="02020603050405020304" pitchFamily="18" charset="0"/>
              </a:rPr>
              <a:t>each other</a:t>
            </a:r>
            <a:r>
              <a:rPr lang="en-US" altLang="zh-CN" dirty="0">
                <a:latin typeface="Times New Roman" panose="02020603050405020304" pitchFamily="18" charset="0"/>
                <a:cs typeface="Times New Roman" panose="02020603050405020304" pitchFamily="18" charset="0"/>
              </a:rPr>
              <a:t>. Such accesses are predictable and can be used to </a:t>
            </a:r>
            <a:r>
              <a:rPr lang="en-US" altLang="zh-CN" dirty="0" smtClean="0">
                <a:latin typeface="Times New Roman" panose="02020603050405020304" pitchFamily="18" charset="0"/>
                <a:cs typeface="Times New Roman" panose="02020603050405020304" pitchFamily="18" charset="0"/>
              </a:rPr>
              <a:t>map memory </a:t>
            </a:r>
            <a:r>
              <a:rPr lang="en-US" altLang="zh-CN" dirty="0">
                <a:latin typeface="Times New Roman" panose="02020603050405020304" pitchFamily="18" charset="0"/>
                <a:cs typeface="Times New Roman" panose="02020603050405020304" pitchFamily="18" charset="0"/>
              </a:rPr>
              <a:t>chunks with that offset onto the same stack. </a:t>
            </a:r>
            <a:r>
              <a:rPr lang="en-US" altLang="zh-CN" dirty="0" smtClean="0">
                <a:latin typeface="Times New Roman" panose="02020603050405020304" pitchFamily="18" charset="0"/>
                <a:cs typeface="Times New Roman" panose="02020603050405020304" pitchFamily="18" charset="0"/>
              </a:rPr>
              <a:t>Furthermore</a:t>
            </a:r>
            <a:r>
              <a:rPr lang="en-US" altLang="zh-CN" dirty="0">
                <a:latin typeface="Times New Roman" panose="02020603050405020304" pitchFamily="18" charset="0"/>
                <a:cs typeface="Times New Roman" panose="02020603050405020304" pitchFamily="18" charset="0"/>
              </a:rPr>
              <a:t>, when the offset between accesses has a factor </a:t>
            </a:r>
            <a:r>
              <a:rPr lang="en-US" altLang="zh-CN" dirty="0" smtClean="0">
                <a:latin typeface="Times New Roman" panose="02020603050405020304" pitchFamily="18" charset="0"/>
                <a:cs typeface="Times New Roman" panose="02020603050405020304" pitchFamily="18" charset="0"/>
              </a:rPr>
              <a:t>that is </a:t>
            </a:r>
            <a:r>
              <a:rPr lang="en-US" altLang="zh-CN" dirty="0">
                <a:latin typeface="Times New Roman" panose="02020603050405020304" pitchFamily="18" charset="0"/>
                <a:cs typeface="Times New Roman" panose="02020603050405020304" pitchFamily="18" charset="0"/>
              </a:rPr>
              <a:t>a power of two, some least significant bits in the </a:t>
            </a:r>
            <a:r>
              <a:rPr lang="en-US" altLang="zh-CN" dirty="0" smtClean="0">
                <a:latin typeface="Times New Roman" panose="02020603050405020304" pitchFamily="18" charset="0"/>
                <a:cs typeface="Times New Roman" panose="02020603050405020304" pitchFamily="18" charset="0"/>
              </a:rPr>
              <a:t>accessed addresses </a:t>
            </a:r>
            <a:r>
              <a:rPr lang="en-US" altLang="zh-CN" dirty="0">
                <a:latin typeface="Times New Roman" panose="02020603050405020304" pitchFamily="18" charset="0"/>
                <a:cs typeface="Times New Roman" panose="02020603050405020304" pitchFamily="18" charset="0"/>
              </a:rPr>
              <a:t>are always the same. </a:t>
            </a:r>
            <a:r>
              <a:rPr lang="en-US" altLang="zh-CN" b="1" dirty="0">
                <a:latin typeface="Times New Roman" panose="02020603050405020304" pitchFamily="18" charset="0"/>
                <a:cs typeface="Times New Roman" panose="02020603050405020304" pitchFamily="18" charset="0"/>
              </a:rPr>
              <a:t>Therefore, we can </a:t>
            </a:r>
            <a:r>
              <a:rPr lang="en-US" altLang="zh-CN" b="1" dirty="0" smtClean="0">
                <a:latin typeface="Times New Roman" panose="02020603050405020304" pitchFamily="18" charset="0"/>
                <a:cs typeface="Times New Roman" panose="02020603050405020304" pitchFamily="18" charset="0"/>
              </a:rPr>
              <a:t>ensure all </a:t>
            </a:r>
            <a:r>
              <a:rPr lang="en-US" altLang="zh-CN" b="1" dirty="0">
                <a:latin typeface="Times New Roman" panose="02020603050405020304" pitchFamily="18" charset="0"/>
                <a:cs typeface="Times New Roman" panose="02020603050405020304" pitchFamily="18" charset="0"/>
              </a:rPr>
              <a:t>accesses go to the same memory stack if we use only </a:t>
            </a:r>
            <a:r>
              <a:rPr lang="en-US" altLang="zh-CN" b="1" dirty="0" smtClean="0">
                <a:latin typeface="Times New Roman" panose="02020603050405020304" pitchFamily="18" charset="0"/>
                <a:cs typeface="Times New Roman" panose="02020603050405020304" pitchFamily="18" charset="0"/>
              </a:rPr>
              <a:t>the least significant N bits </a:t>
            </a:r>
            <a:r>
              <a:rPr lang="en-US" altLang="zh-CN" b="1" dirty="0">
                <a:latin typeface="Times New Roman" panose="02020603050405020304" pitchFamily="18" charset="0"/>
                <a:cs typeface="Times New Roman" panose="02020603050405020304" pitchFamily="18" charset="0"/>
              </a:rPr>
              <a:t>to determine the stack mapping</a:t>
            </a:r>
            <a:r>
              <a:rPr lang="en-US" altLang="zh-CN" dirty="0">
                <a:latin typeface="Times New Roman" panose="02020603050405020304" pitchFamily="18" charset="0"/>
                <a:cs typeface="Times New Roman" panose="02020603050405020304" pitchFamily="18" charset="0"/>
              </a:rPr>
              <a:t>. </a:t>
            </a:r>
            <a:r>
              <a:rPr lang="en-US" altLang="zh-CN" dirty="0" smtClean="0">
                <a:latin typeface="Times New Roman" panose="02020603050405020304" pitchFamily="18" charset="0"/>
                <a:cs typeface="Times New Roman" panose="02020603050405020304" pitchFamily="18" charset="0"/>
              </a:rPr>
              <a:t>For example</a:t>
            </a:r>
            <a:r>
              <a:rPr lang="en-US" altLang="zh-CN" dirty="0">
                <a:latin typeface="Times New Roman" panose="02020603050405020304" pitchFamily="18" charset="0"/>
                <a:cs typeface="Times New Roman" panose="02020603050405020304" pitchFamily="18" charset="0"/>
              </a:rPr>
              <a:t>, the first loop in Figure 4 accesses two arrays </a:t>
            </a:r>
            <a:r>
              <a:rPr lang="en-US" altLang="zh-CN" dirty="0" smtClean="0">
                <a:latin typeface="Times New Roman" panose="02020603050405020304" pitchFamily="18" charset="0"/>
                <a:cs typeface="Times New Roman" panose="02020603050405020304" pitchFamily="18" charset="0"/>
              </a:rPr>
              <a:t>with the </a:t>
            </a:r>
            <a:r>
              <a:rPr lang="en-US" altLang="zh-CN" dirty="0">
                <a:latin typeface="Times New Roman" panose="02020603050405020304" pitchFamily="18" charset="0"/>
                <a:cs typeface="Times New Roman" panose="02020603050405020304" pitchFamily="18" charset="0"/>
              </a:rPr>
              <a:t>same index, and their offset is solely determined by </a:t>
            </a:r>
            <a:r>
              <a:rPr lang="en-US" altLang="zh-CN" dirty="0" smtClean="0">
                <a:latin typeface="Times New Roman" panose="02020603050405020304" pitchFamily="18" charset="0"/>
                <a:cs typeface="Times New Roman" panose="02020603050405020304" pitchFamily="18" charset="0"/>
              </a:rPr>
              <a:t>the distance </a:t>
            </a:r>
            <a:r>
              <a:rPr lang="en-US" altLang="zh-CN" dirty="0">
                <a:latin typeface="Times New Roman" panose="02020603050405020304" pitchFamily="18" charset="0"/>
                <a:cs typeface="Times New Roman" panose="02020603050405020304" pitchFamily="18" charset="0"/>
              </a:rPr>
              <a:t>between the arrays’ base addresses. As memory </a:t>
            </a:r>
            <a:r>
              <a:rPr lang="en-US" altLang="zh-CN" dirty="0" smtClean="0">
                <a:latin typeface="Times New Roman" panose="02020603050405020304" pitchFamily="18" charset="0"/>
                <a:cs typeface="Times New Roman" panose="02020603050405020304" pitchFamily="18" charset="0"/>
              </a:rPr>
              <a:t>is allocated </a:t>
            </a:r>
            <a:r>
              <a:rPr lang="en-US" altLang="zh-CN" dirty="0">
                <a:latin typeface="Times New Roman" panose="02020603050405020304" pitchFamily="18" charset="0"/>
                <a:cs typeface="Times New Roman" panose="02020603050405020304" pitchFamily="18" charset="0"/>
              </a:rPr>
              <a:t>at a page granularity, which is a power of two </a:t>
            </a:r>
            <a:r>
              <a:rPr lang="en-US" altLang="zh-CN" dirty="0" smtClean="0">
                <a:latin typeface="Times New Roman" panose="02020603050405020304" pitchFamily="18" charset="0"/>
                <a:cs typeface="Times New Roman" panose="02020603050405020304" pitchFamily="18" charset="0"/>
              </a:rPr>
              <a:t>value, this </a:t>
            </a:r>
            <a:r>
              <a:rPr lang="en-US" altLang="zh-CN" dirty="0">
                <a:latin typeface="Times New Roman" panose="02020603050405020304" pitchFamily="18" charset="0"/>
                <a:cs typeface="Times New Roman" panose="02020603050405020304" pitchFamily="18" charset="0"/>
              </a:rPr>
              <a:t>distance usually has a factor that is a power of two.</a:t>
            </a:r>
            <a:r>
              <a:rPr lang="en-US" altLang="zh-CN" b="1" dirty="0" smtClean="0">
                <a:latin typeface="Times New Roman" panose="02020603050405020304" pitchFamily="18" charset="0"/>
                <a:cs typeface="Times New Roman" panose="02020603050405020304" pitchFamily="18" charset="0"/>
              </a:rPr>
              <a:t>	</a:t>
            </a:r>
            <a:endParaRPr lang="en-US" altLang="zh-CN" dirty="0">
              <a:latin typeface="Times New Roman" panose="02020603050405020304" pitchFamily="18" charset="0"/>
              <a:cs typeface="Times New Roman" panose="02020603050405020304" pitchFamily="18" charset="0"/>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0482" y="3677670"/>
            <a:ext cx="6191023" cy="2480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矩形 9"/>
          <p:cNvSpPr/>
          <p:nvPr/>
        </p:nvSpPr>
        <p:spPr>
          <a:xfrm>
            <a:off x="1972806" y="6157958"/>
            <a:ext cx="8246378" cy="338554"/>
          </a:xfrm>
          <a:prstGeom prst="rect">
            <a:avLst/>
          </a:prstGeom>
        </p:spPr>
        <p:txBody>
          <a:bodyPr wrap="square">
            <a:spAutoFit/>
          </a:bodyPr>
          <a:lstStyle/>
          <a:p>
            <a:pPr algn="ctr"/>
            <a:r>
              <a:rPr lang="en-US" altLang="zh-CN" sz="1600" b="1" dirty="0"/>
              <a:t>Figure 4: Example offloading candidate blocks from </a:t>
            </a:r>
            <a:r>
              <a:rPr lang="en-US" altLang="zh-CN" sz="1600" b="1" dirty="0" smtClean="0"/>
              <a:t>LIBOR Monte Carlo</a:t>
            </a:r>
            <a:r>
              <a:rPr lang="en-US" altLang="zh-CN" sz="1600" b="1" dirty="0"/>
              <a:t>.</a:t>
            </a:r>
            <a:endParaRPr lang="zh-CN" altLang="en-US" sz="1600" b="1" dirty="0"/>
          </a:p>
        </p:txBody>
      </p:sp>
    </p:spTree>
    <p:extLst>
      <p:ext uri="{BB962C8B-B14F-4D97-AF65-F5344CB8AC3E}">
        <p14:creationId xmlns:p14="http://schemas.microsoft.com/office/powerpoint/2010/main" val="35402328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Programmer-transparent Data Mapping</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Memory access pattern analysis</a:t>
            </a:r>
          </a:p>
        </p:txBody>
      </p:sp>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646331"/>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	To </a:t>
            </a:r>
            <a:r>
              <a:rPr lang="en-US" altLang="zh-CN" dirty="0">
                <a:latin typeface="Times New Roman" panose="02020603050405020304" pitchFamily="18" charset="0"/>
                <a:cs typeface="Times New Roman" panose="02020603050405020304" pitchFamily="18" charset="0"/>
              </a:rPr>
              <a:t>understand how often such an access pattern </a:t>
            </a:r>
            <a:r>
              <a:rPr lang="en-US" altLang="zh-CN" dirty="0" smtClean="0">
                <a:latin typeface="Times New Roman" panose="02020603050405020304" pitchFamily="18" charset="0"/>
                <a:cs typeface="Times New Roman" panose="02020603050405020304" pitchFamily="18" charset="0"/>
              </a:rPr>
              <a:t>happens, we </a:t>
            </a:r>
            <a:r>
              <a:rPr lang="en-US" altLang="zh-CN" dirty="0">
                <a:latin typeface="Times New Roman" panose="02020603050405020304" pitchFamily="18" charset="0"/>
                <a:cs typeface="Times New Roman" panose="02020603050405020304" pitchFamily="18" charset="0"/>
              </a:rPr>
              <a:t>categorize offloading candidates (chosen by the </a:t>
            </a:r>
            <a:r>
              <a:rPr lang="en-US" altLang="zh-CN" dirty="0" smtClean="0">
                <a:latin typeface="Times New Roman" panose="02020603050405020304" pitchFamily="18" charset="0"/>
                <a:cs typeface="Times New Roman" panose="02020603050405020304" pitchFamily="18" charset="0"/>
              </a:rPr>
              <a:t>mechanisms) </a:t>
            </a:r>
            <a:r>
              <a:rPr lang="en-US" altLang="zh-CN" dirty="0">
                <a:latin typeface="Times New Roman" panose="02020603050405020304" pitchFamily="18" charset="0"/>
                <a:cs typeface="Times New Roman" panose="02020603050405020304" pitchFamily="18" charset="0"/>
              </a:rPr>
              <a:t>based on the percentage </a:t>
            </a:r>
            <a:r>
              <a:rPr lang="en-US" altLang="zh-CN" dirty="0" smtClean="0">
                <a:latin typeface="Times New Roman" panose="02020603050405020304" pitchFamily="18" charset="0"/>
                <a:cs typeface="Times New Roman" panose="02020603050405020304" pitchFamily="18" charset="0"/>
              </a:rPr>
              <a:t>of fixed-offset </a:t>
            </a:r>
            <a:r>
              <a:rPr lang="en-US" altLang="zh-CN" dirty="0">
                <a:latin typeface="Times New Roman" panose="02020603050405020304" pitchFamily="18" charset="0"/>
                <a:cs typeface="Times New Roman" panose="02020603050405020304" pitchFamily="18" charset="0"/>
              </a:rPr>
              <a:t>memory accesses.	</a:t>
            </a:r>
            <a:endParaRPr lang="en-US" altLang="zh-CN" dirty="0" smtClean="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 name="矩形 1"/>
              <p:cNvSpPr/>
              <p:nvPr/>
            </p:nvSpPr>
            <p:spPr>
              <a:xfrm>
                <a:off x="-9" y="4582406"/>
                <a:ext cx="12192005" cy="1754326"/>
              </a:xfrm>
              <a:prstGeom prst="rect">
                <a:avLst/>
              </a:prstGeom>
            </p:spPr>
            <p:txBody>
              <a:bodyPr wrap="square">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First, 85% of all offloading candidates in the GPU workloads we studied have some memory accesses with fixed offset that can be used to improve data locality. Second, six </a:t>
                </a:r>
                <a:r>
                  <a:rPr lang="en-US" altLang="zh-CN" dirty="0" smtClean="0">
                    <a:latin typeface="Times New Roman" panose="02020603050405020304" pitchFamily="18" charset="0"/>
                    <a:cs typeface="Times New Roman" panose="02020603050405020304" pitchFamily="18" charset="0"/>
                  </a:rPr>
                  <a:t>workloads have </a:t>
                </a:r>
                <a:r>
                  <a:rPr lang="en-US" altLang="zh-CN" dirty="0">
                    <a:latin typeface="Times New Roman" panose="02020603050405020304" pitchFamily="18" charset="0"/>
                    <a:cs typeface="Times New Roman" panose="02020603050405020304" pitchFamily="18" charset="0"/>
                  </a:rPr>
                  <a:t>offloading candidates </a:t>
                </a:r>
                <a:r>
                  <a:rPr lang="en-US" altLang="zh-CN" dirty="0" smtClean="0">
                    <a:latin typeface="Times New Roman" panose="02020603050405020304" pitchFamily="18" charset="0"/>
                    <a:cs typeface="Times New Roman" panose="02020603050405020304" pitchFamily="18" charset="0"/>
                  </a:rPr>
                  <a:t>that always access </a:t>
                </a:r>
                <a:r>
                  <a:rPr lang="en-US" altLang="zh-CN" dirty="0">
                    <a:latin typeface="Times New Roman" panose="02020603050405020304" pitchFamily="18" charset="0"/>
                    <a:cs typeface="Times New Roman" panose="02020603050405020304" pitchFamily="18" charset="0"/>
                  </a:rPr>
                  <a:t>memory </a:t>
                </a:r>
                <a:r>
                  <a:rPr lang="en-US" altLang="zh-CN" dirty="0" smtClean="0">
                    <a:latin typeface="Times New Roman" panose="02020603050405020304" pitchFamily="18" charset="0"/>
                    <a:cs typeface="Times New Roman" panose="02020603050405020304" pitchFamily="18" charset="0"/>
                  </a:rPr>
                  <a:t>with a </a:t>
                </a:r>
                <a:r>
                  <a:rPr lang="en-US" altLang="zh-CN" dirty="0">
                    <a:latin typeface="Times New Roman" panose="02020603050405020304" pitchFamily="18" charset="0"/>
                    <a:cs typeface="Times New Roman" panose="02020603050405020304" pitchFamily="18" charset="0"/>
                  </a:rPr>
                  <a:t>fixed offset. This means we can find a simple mapping </a:t>
                </a:r>
                <a:r>
                  <a:rPr lang="en-US" altLang="zh-CN" dirty="0" smtClean="0">
                    <a:latin typeface="Times New Roman" panose="02020603050405020304" pitchFamily="18" charset="0"/>
                    <a:cs typeface="Times New Roman" panose="02020603050405020304" pitchFamily="18" charset="0"/>
                  </a:rPr>
                  <a:t>for these </a:t>
                </a:r>
                <a:r>
                  <a:rPr lang="en-US" altLang="zh-CN" dirty="0">
                    <a:latin typeface="Times New Roman" panose="02020603050405020304" pitchFamily="18" charset="0"/>
                    <a:cs typeface="Times New Roman" panose="02020603050405020304" pitchFamily="18" charset="0"/>
                  </a:rPr>
                  <a:t>workloads that would keep a large portion of </a:t>
                </a:r>
                <a:r>
                  <a:rPr lang="en-US" altLang="zh-CN" dirty="0" smtClean="0">
                    <a:latin typeface="Times New Roman" panose="02020603050405020304" pitchFamily="18" charset="0"/>
                    <a:cs typeface="Times New Roman" panose="02020603050405020304" pitchFamily="18" charset="0"/>
                  </a:rPr>
                  <a:t>accesses within </a:t>
                </a:r>
                <a:r>
                  <a:rPr lang="en-US" altLang="zh-CN" dirty="0">
                    <a:latin typeface="Times New Roman" panose="02020603050405020304" pitchFamily="18" charset="0"/>
                    <a:cs typeface="Times New Roman" panose="02020603050405020304" pitchFamily="18" charset="0"/>
                  </a:rPr>
                  <a:t>the same stack as offloaded blocks</a:t>
                </a:r>
                <a:r>
                  <a:rPr lang="en-US" altLang="zh-CN" dirty="0" smtClean="0">
                    <a:latin typeface="Times New Roman" panose="02020603050405020304" pitchFamily="18" charset="0"/>
                    <a:cs typeface="Times New Roman" panose="02020603050405020304" pitchFamily="18" charset="0"/>
                  </a:rPr>
                  <a:t>.</a:t>
                </a:r>
              </a:p>
              <a:p>
                <a:pPr marL="0" lvl="1" algn="just">
                  <a:buSzPct val="60000"/>
                </a:pPr>
                <a:r>
                  <a:rPr lang="en-US" altLang="zh-CN" dirty="0">
                    <a:latin typeface="Times New Roman" panose="02020603050405020304" pitchFamily="18" charset="0"/>
                    <a:cs typeface="Times New Roman" panose="02020603050405020304" pitchFamily="18" charset="0"/>
                  </a:rPr>
                  <a:t>	 Assuming fixed </a:t>
                </a:r>
                <a:r>
                  <a:rPr lang="en-US" altLang="zh-CN" dirty="0" smtClean="0">
                    <a:latin typeface="Times New Roman" panose="02020603050405020304" pitchFamily="18" charset="0"/>
                    <a:cs typeface="Times New Roman" panose="02020603050405020304" pitchFamily="18" charset="0"/>
                  </a:rPr>
                  <a:t>offset addresses </a:t>
                </a:r>
                <a:r>
                  <a:rPr lang="en-US" altLang="zh-CN" dirty="0">
                    <a:latin typeface="Times New Roman" panose="02020603050405020304" pitchFamily="18" charset="0"/>
                    <a:cs typeface="Times New Roman" panose="02020603050405020304" pitchFamily="18" charset="0"/>
                  </a:rPr>
                  <a:t>have a common factor </a:t>
                </a:r>
                <a:r>
                  <a:rPr lang="en-US" altLang="zh-CN" dirty="0" smtClean="0">
                    <a:latin typeface="Times New Roman" panose="02020603050405020304" pitchFamily="18" charset="0"/>
                    <a:cs typeface="Times New Roman" panose="02020603050405020304" pitchFamily="18" charset="0"/>
                  </a:rPr>
                  <a:t>of </a:t>
                </a:r>
                <a14:m>
                  <m:oMath xmlns:m="http://schemas.openxmlformats.org/officeDocument/2006/math">
                    <m:sSup>
                      <m:sSupPr>
                        <m:ctrlPr>
                          <a:rPr lang="en-US" altLang="zh-CN" i="1" dirty="0" smtClean="0">
                            <a:latin typeface="Cambria Math"/>
                            <a:cs typeface="Times New Roman" panose="02020603050405020304" pitchFamily="18" charset="0"/>
                          </a:rPr>
                        </m:ctrlPr>
                      </m:sSupPr>
                      <m:e>
                        <m:r>
                          <a:rPr lang="en-US" altLang="zh-CN" b="0" i="1" dirty="0" smtClean="0">
                            <a:latin typeface="Cambria Math"/>
                            <a:cs typeface="Times New Roman" panose="02020603050405020304" pitchFamily="18" charset="0"/>
                          </a:rPr>
                          <m:t>2</m:t>
                        </m:r>
                      </m:e>
                      <m:sup>
                        <m:r>
                          <a:rPr lang="en-US" altLang="zh-CN" b="0" i="1" dirty="0" smtClean="0">
                            <a:latin typeface="Cambria Math"/>
                            <a:cs typeface="Times New Roman" panose="02020603050405020304" pitchFamily="18" charset="0"/>
                          </a:rPr>
                          <m:t>𝑀</m:t>
                        </m:r>
                      </m:sup>
                    </m:sSup>
                  </m:oMath>
                </a14:m>
                <a:r>
                  <a:rPr lang="en-US" altLang="zh-CN" dirty="0" smtClean="0">
                    <a:latin typeface="Times New Roman" panose="02020603050405020304" pitchFamily="18" charset="0"/>
                    <a:cs typeface="Times New Roman" panose="02020603050405020304" pitchFamily="18" charset="0"/>
                  </a:rPr>
                  <a:t> and </a:t>
                </a:r>
                <a:r>
                  <a:rPr lang="en-US" altLang="zh-CN" dirty="0">
                    <a:latin typeface="Times New Roman" panose="02020603050405020304" pitchFamily="18" charset="0"/>
                    <a:cs typeface="Times New Roman" panose="02020603050405020304" pitchFamily="18" charset="0"/>
                  </a:rPr>
                  <a:t>the cache line </a:t>
                </a:r>
                <a:r>
                  <a:rPr lang="en-US" altLang="zh-CN" dirty="0" smtClean="0">
                    <a:latin typeface="Times New Roman" panose="02020603050405020304" pitchFamily="18" charset="0"/>
                    <a:cs typeface="Times New Roman" panose="02020603050405020304" pitchFamily="18" charset="0"/>
                  </a:rPr>
                  <a:t>size is </a:t>
                </a:r>
                <a14:m>
                  <m:oMath xmlns:m="http://schemas.openxmlformats.org/officeDocument/2006/math">
                    <m:sSup>
                      <m:sSupPr>
                        <m:ctrlPr>
                          <a:rPr lang="en-US" altLang="zh-CN" i="1" dirty="0">
                            <a:latin typeface="Cambria Math"/>
                            <a:cs typeface="Times New Roman" panose="02020603050405020304" pitchFamily="18" charset="0"/>
                          </a:rPr>
                        </m:ctrlPr>
                      </m:sSupPr>
                      <m:e>
                        <m:r>
                          <a:rPr lang="en-US" altLang="zh-CN" i="1" dirty="0">
                            <a:latin typeface="Cambria Math"/>
                            <a:cs typeface="Times New Roman" panose="02020603050405020304" pitchFamily="18" charset="0"/>
                          </a:rPr>
                          <m:t>2</m:t>
                        </m:r>
                      </m:e>
                      <m:sup>
                        <m:r>
                          <a:rPr lang="en-US" altLang="zh-CN" b="0" i="1" dirty="0" smtClean="0">
                            <a:latin typeface="Cambria Math"/>
                            <a:cs typeface="Times New Roman" panose="02020603050405020304" pitchFamily="18" charset="0"/>
                          </a:rPr>
                          <m:t>𝑁</m:t>
                        </m:r>
                      </m:sup>
                    </m:sSup>
                  </m:oMath>
                </a14:m>
                <a:r>
                  <a:rPr lang="en-US" altLang="zh-CN" dirty="0">
                    <a:latin typeface="Times New Roman" panose="02020603050405020304" pitchFamily="18" charset="0"/>
                    <a:cs typeface="Times New Roman" panose="02020603050405020304" pitchFamily="18" charset="0"/>
                  </a:rPr>
                  <a:t>, our best bit position choices for mapping to </a:t>
                </a:r>
                <a:r>
                  <a:rPr lang="en-US" altLang="zh-CN" dirty="0" smtClean="0">
                    <a:latin typeface="Times New Roman" panose="02020603050405020304" pitchFamily="18" charset="0"/>
                    <a:cs typeface="Times New Roman" panose="02020603050405020304" pitchFamily="18" charset="0"/>
                  </a:rPr>
                  <a:t>different memory </a:t>
                </a:r>
                <a:r>
                  <a:rPr lang="en-US" altLang="zh-CN" dirty="0">
                    <a:latin typeface="Times New Roman" panose="02020603050405020304" pitchFamily="18" charset="0"/>
                    <a:cs typeface="Times New Roman" panose="02020603050405020304" pitchFamily="18" charset="0"/>
                  </a:rPr>
                  <a:t>stacks are among bits [M−1 </a:t>
                </a:r>
                <a:r>
                  <a:rPr lang="en-US" altLang="zh-CN" dirty="0" smtClean="0">
                    <a:latin typeface="Times New Roman" panose="02020603050405020304" pitchFamily="18" charset="0"/>
                    <a:cs typeface="Times New Roman" panose="02020603050405020304" pitchFamily="18" charset="0"/>
                  </a:rPr>
                  <a:t>: N</a:t>
                </a:r>
                <a:r>
                  <a:rPr lang="en-US" altLang="zh-CN" dirty="0">
                    <a:latin typeface="Times New Roman" panose="02020603050405020304" pitchFamily="18" charset="0"/>
                    <a:cs typeface="Times New Roman" panose="02020603050405020304" pitchFamily="18" charset="0"/>
                  </a:rPr>
                  <a:t>].</a:t>
                </a:r>
              </a:p>
            </p:txBody>
          </p:sp>
        </mc:Choice>
        <mc:Fallback xmlns="">
          <p:sp>
            <p:nvSpPr>
              <p:cNvPr id="2" name="矩形 1"/>
              <p:cNvSpPr>
                <a:spLocks noRot="1" noChangeAspect="1" noMove="1" noResize="1" noEditPoints="1" noAdjustHandles="1" noChangeArrowheads="1" noChangeShapeType="1" noTextEdit="1"/>
              </p:cNvSpPr>
              <p:nvPr/>
            </p:nvSpPr>
            <p:spPr>
              <a:xfrm>
                <a:off x="-9" y="4582406"/>
                <a:ext cx="12192005" cy="1754326"/>
              </a:xfrm>
              <a:prstGeom prst="rect">
                <a:avLst/>
              </a:prstGeom>
              <a:blipFill rotWithShape="1">
                <a:blip r:embed="rId3"/>
                <a:stretch>
                  <a:fillRect l="-450" t="-1742" r="-400" b="-4878"/>
                </a:stretch>
              </a:blipFill>
            </p:spPr>
            <p:txBody>
              <a:bodyPr/>
              <a:lstStyle/>
              <a:p>
                <a:r>
                  <a:rPr lang="zh-CN" altLang="en-US">
                    <a:noFill/>
                  </a:rPr>
                  <a:t> </a:t>
                </a:r>
              </a:p>
            </p:txBody>
          </p:sp>
        </mc:Fallback>
      </mc:AlternateContent>
      <p:pic>
        <p:nvPicPr>
          <p:cNvPr id="92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95122" y="2015677"/>
            <a:ext cx="5601741" cy="20697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矩形 4"/>
          <p:cNvSpPr/>
          <p:nvPr/>
        </p:nvSpPr>
        <p:spPr>
          <a:xfrm>
            <a:off x="1585510" y="4100065"/>
            <a:ext cx="9020970" cy="338554"/>
          </a:xfrm>
          <a:prstGeom prst="rect">
            <a:avLst/>
          </a:prstGeom>
        </p:spPr>
        <p:txBody>
          <a:bodyPr wrap="square">
            <a:spAutoFit/>
          </a:bodyPr>
          <a:lstStyle/>
          <a:p>
            <a:pPr algn="ctr"/>
            <a:r>
              <a:rPr lang="en-US" altLang="zh-CN" sz="1600" b="1" dirty="0"/>
              <a:t>Figure 5: Analysis of accessed memory address offsets in </a:t>
            </a:r>
            <a:r>
              <a:rPr lang="en-US" altLang="zh-CN" sz="1600" b="1" dirty="0" smtClean="0"/>
              <a:t>offloading </a:t>
            </a:r>
            <a:r>
              <a:rPr lang="en-US" altLang="zh-CN" sz="1600" b="1" dirty="0"/>
              <a:t>candidates.</a:t>
            </a:r>
            <a:endParaRPr lang="zh-CN" altLang="en-US" sz="1600" b="1" dirty="0"/>
          </a:p>
        </p:txBody>
      </p:sp>
    </p:spTree>
    <p:extLst>
      <p:ext uri="{BB962C8B-B14F-4D97-AF65-F5344CB8AC3E}">
        <p14:creationId xmlns:p14="http://schemas.microsoft.com/office/powerpoint/2010/main" val="3090701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Programmer-transparent Data Mapping</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Predictability of the best memory </a:t>
            </a:r>
            <a:r>
              <a:rPr lang="en-US" altLang="zh-CN" sz="2400" b="1" dirty="0" smtClean="0">
                <a:latin typeface="Times New Roman" panose="02020603050405020304" pitchFamily="18" charset="0"/>
                <a:cs typeface="Times New Roman" panose="02020603050405020304" pitchFamily="18" charset="0"/>
              </a:rPr>
              <a:t>mapping</a:t>
            </a:r>
            <a:endParaRPr lang="en-US" altLang="zh-CN" sz="2400" b="1" dirty="0">
              <a:latin typeface="Times New Roman" panose="02020603050405020304" pitchFamily="18" charset="0"/>
              <a:cs typeface="Times New Roman" panose="02020603050405020304" pitchFamily="18" charset="0"/>
            </a:endParaRPr>
          </a:p>
        </p:txBody>
      </p:sp>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923330"/>
          </a:xfrm>
          <a:prstGeom prst="rect">
            <a:avLst/>
          </a:prstGeom>
          <a:noFill/>
        </p:spPr>
        <p:txBody>
          <a:bodyPr wrap="square" rtlCol="0">
            <a:spAutoFit/>
          </a:bodyPr>
          <a:lstStyle/>
          <a:p>
            <a:pPr marL="0" lvl="1" algn="just">
              <a:buSzPct val="60000"/>
            </a:pPr>
            <a:r>
              <a:rPr lang="en-US" altLang="zh-CN" dirty="0">
                <a:latin typeface="Times New Roman" panose="02020603050405020304" pitchFamily="18" charset="0"/>
                <a:cs typeface="Times New Roman" panose="02020603050405020304" pitchFamily="18" charset="0"/>
              </a:rPr>
              <a:t>	</a:t>
            </a:r>
            <a:r>
              <a:rPr lang="en-US" altLang="zh-CN" dirty="0" smtClean="0">
                <a:latin typeface="Times New Roman" panose="02020603050405020304" pitchFamily="18" charset="0"/>
                <a:cs typeface="Times New Roman" panose="02020603050405020304" pitchFamily="18" charset="0"/>
              </a:rPr>
              <a:t>Adjusting </a:t>
            </a:r>
            <a:r>
              <a:rPr lang="en-US" altLang="zh-CN" dirty="0">
                <a:latin typeface="Times New Roman" panose="02020603050405020304" pitchFamily="18" charset="0"/>
                <a:cs typeface="Times New Roman" panose="02020603050405020304" pitchFamily="18" charset="0"/>
              </a:rPr>
              <a:t>memory mapping after data has been placed in </a:t>
            </a:r>
            <a:r>
              <a:rPr lang="en-US" altLang="zh-CN" dirty="0" smtClean="0">
                <a:latin typeface="Times New Roman" panose="02020603050405020304" pitchFamily="18" charset="0"/>
                <a:cs typeface="Times New Roman" panose="02020603050405020304" pitchFamily="18" charset="0"/>
              </a:rPr>
              <a:t>GPU memory </a:t>
            </a:r>
            <a:r>
              <a:rPr lang="en-US" altLang="zh-CN" dirty="0">
                <a:latin typeface="Times New Roman" panose="02020603050405020304" pitchFamily="18" charset="0"/>
                <a:cs typeface="Times New Roman" panose="02020603050405020304" pitchFamily="18" charset="0"/>
              </a:rPr>
              <a:t>and during kernel execution can involve high </a:t>
            </a:r>
            <a:r>
              <a:rPr lang="en-US" altLang="zh-CN" dirty="0" smtClean="0">
                <a:latin typeface="Times New Roman" panose="02020603050405020304" pitchFamily="18" charset="0"/>
                <a:cs typeface="Times New Roman" panose="02020603050405020304" pitchFamily="18" charset="0"/>
              </a:rPr>
              <a:t>overhead </a:t>
            </a:r>
            <a:r>
              <a:rPr lang="en-US" altLang="zh-CN" dirty="0">
                <a:latin typeface="Times New Roman" panose="02020603050405020304" pitchFamily="18" charset="0"/>
                <a:cs typeface="Times New Roman" panose="02020603050405020304" pitchFamily="18" charset="0"/>
              </a:rPr>
              <a:t>in moving data between stacks and could easily </a:t>
            </a:r>
            <a:r>
              <a:rPr lang="en-US" altLang="zh-CN" dirty="0" smtClean="0">
                <a:latin typeface="Times New Roman" panose="02020603050405020304" pitchFamily="18" charset="0"/>
                <a:cs typeface="Times New Roman" panose="02020603050405020304" pitchFamily="18" charset="0"/>
              </a:rPr>
              <a:t>eliminate </a:t>
            </a:r>
            <a:r>
              <a:rPr lang="en-US" altLang="zh-CN" dirty="0">
                <a:latin typeface="Times New Roman" panose="02020603050405020304" pitchFamily="18" charset="0"/>
                <a:cs typeface="Times New Roman" panose="02020603050405020304" pitchFamily="18" charset="0"/>
              </a:rPr>
              <a:t>the benefits of NDP. </a:t>
            </a:r>
            <a:r>
              <a:rPr lang="en-US" altLang="zh-CN" dirty="0" smtClean="0">
                <a:latin typeface="Times New Roman" panose="02020603050405020304" pitchFamily="18" charset="0"/>
                <a:cs typeface="Times New Roman" panose="02020603050405020304" pitchFamily="18" charset="0"/>
              </a:rPr>
              <a:t>We </a:t>
            </a:r>
            <a:r>
              <a:rPr lang="en-US" altLang="zh-CN" dirty="0">
                <a:latin typeface="Times New Roman" panose="02020603050405020304" pitchFamily="18" charset="0"/>
                <a:cs typeface="Times New Roman" panose="02020603050405020304" pitchFamily="18" charset="0"/>
              </a:rPr>
              <a:t>find that we can predict the best memory </a:t>
            </a:r>
            <a:r>
              <a:rPr lang="en-US" altLang="zh-CN" dirty="0" smtClean="0">
                <a:latin typeface="Times New Roman" panose="02020603050405020304" pitchFamily="18" charset="0"/>
                <a:cs typeface="Times New Roman" panose="02020603050405020304" pitchFamily="18" charset="0"/>
              </a:rPr>
              <a:t>mapping by </a:t>
            </a:r>
            <a:r>
              <a:rPr lang="en-US" altLang="zh-CN" dirty="0">
                <a:latin typeface="Times New Roman" panose="02020603050405020304" pitchFamily="18" charset="0"/>
                <a:cs typeface="Times New Roman" panose="02020603050405020304" pitchFamily="18" charset="0"/>
              </a:rPr>
              <a:t>observing a small number of initial offloading </a:t>
            </a:r>
            <a:r>
              <a:rPr lang="en-US" altLang="zh-CN" dirty="0" smtClean="0">
                <a:latin typeface="Times New Roman" panose="02020603050405020304" pitchFamily="18" charset="0"/>
                <a:cs typeface="Times New Roman" panose="02020603050405020304" pitchFamily="18" charset="0"/>
              </a:rPr>
              <a:t>candidate instances</a:t>
            </a:r>
            <a:r>
              <a:rPr lang="en-US" altLang="zh-CN" dirty="0">
                <a:latin typeface="Times New Roman" panose="02020603050405020304" pitchFamily="18" charset="0"/>
                <a:cs typeface="Times New Roman" panose="02020603050405020304" pitchFamily="18" charset="0"/>
              </a:rPr>
              <a:t>’ memory behavior. 	</a:t>
            </a:r>
            <a:endParaRPr lang="en-US" altLang="zh-CN" dirty="0" smtClean="0">
              <a:latin typeface="Times New Roman" panose="02020603050405020304" pitchFamily="18" charset="0"/>
              <a:cs typeface="Times New Roman" panose="02020603050405020304" pitchFamily="18" charset="0"/>
            </a:endParaRPr>
          </a:p>
        </p:txBody>
      </p:sp>
      <p:sp>
        <p:nvSpPr>
          <p:cNvPr id="2" name="矩形 1"/>
          <p:cNvSpPr/>
          <p:nvPr/>
        </p:nvSpPr>
        <p:spPr>
          <a:xfrm>
            <a:off x="-12" y="5243976"/>
            <a:ext cx="12192005" cy="1200329"/>
          </a:xfrm>
          <a:prstGeom prst="rect">
            <a:avLst/>
          </a:prstGeom>
        </p:spPr>
        <p:txBody>
          <a:bodyPr wrap="square">
            <a:spAutoFit/>
          </a:bodyPr>
          <a:lstStyle/>
          <a:p>
            <a:pPr marL="0" lvl="1" algn="just">
              <a:buSzPct val="60000"/>
            </a:pPr>
            <a:r>
              <a:rPr lang="en-US" altLang="zh-CN" dirty="0">
                <a:latin typeface="Times New Roman" panose="02020603050405020304" pitchFamily="18" charset="0"/>
                <a:cs typeface="Times New Roman" panose="02020603050405020304" pitchFamily="18" charset="0"/>
              </a:rPr>
              <a:t>	 The figure shows that the mapping </a:t>
            </a:r>
            <a:r>
              <a:rPr lang="en-US" altLang="zh-CN" dirty="0" smtClean="0">
                <a:latin typeface="Times New Roman" panose="02020603050405020304" pitchFamily="18" charset="0"/>
                <a:cs typeface="Times New Roman" panose="02020603050405020304" pitchFamily="18" charset="0"/>
              </a:rPr>
              <a:t>chosen after </a:t>
            </a:r>
            <a:r>
              <a:rPr lang="en-US" altLang="zh-CN" dirty="0">
                <a:latin typeface="Times New Roman" panose="02020603050405020304" pitchFamily="18" charset="0"/>
                <a:cs typeface="Times New Roman" panose="02020603050405020304" pitchFamily="18" charset="0"/>
              </a:rPr>
              <a:t>observing only 0.1% of offloading candidate </a:t>
            </a:r>
            <a:r>
              <a:rPr lang="en-US" altLang="zh-CN" dirty="0" smtClean="0">
                <a:latin typeface="Times New Roman" panose="02020603050405020304" pitchFamily="18" charset="0"/>
                <a:cs typeface="Times New Roman" panose="02020603050405020304" pitchFamily="18" charset="0"/>
              </a:rPr>
              <a:t>instances achieves </a:t>
            </a:r>
            <a:r>
              <a:rPr lang="en-US" altLang="zh-CN" dirty="0">
                <a:latin typeface="Times New Roman" panose="02020603050405020304" pitchFamily="18" charset="0"/>
                <a:cs typeface="Times New Roman" panose="02020603050405020304" pitchFamily="18" charset="0"/>
              </a:rPr>
              <a:t>a probability of accessing one memory stack of 72</a:t>
            </a:r>
            <a:r>
              <a:rPr lang="en-US" altLang="zh-CN" dirty="0" smtClean="0">
                <a:latin typeface="Times New Roman" panose="02020603050405020304" pitchFamily="18" charset="0"/>
                <a:cs typeface="Times New Roman" panose="02020603050405020304" pitchFamily="18" charset="0"/>
              </a:rPr>
              <a:t>%, which </a:t>
            </a:r>
            <a:r>
              <a:rPr lang="en-US" altLang="zh-CN" dirty="0">
                <a:latin typeface="Times New Roman" panose="02020603050405020304" pitchFamily="18" charset="0"/>
                <a:cs typeface="Times New Roman" panose="02020603050405020304" pitchFamily="18" charset="0"/>
              </a:rPr>
              <a:t>is only 3% less than that obtained with oracle knowledge</a:t>
            </a:r>
            <a:r>
              <a:rPr lang="en-US" altLang="zh-CN" dirty="0" smtClean="0">
                <a:latin typeface="Times New Roman" panose="02020603050405020304" pitchFamily="18" charset="0"/>
                <a:cs typeface="Times New Roman" panose="02020603050405020304" pitchFamily="18" charset="0"/>
              </a:rPr>
              <a:t>. We </a:t>
            </a:r>
            <a:r>
              <a:rPr lang="en-US" altLang="zh-CN" dirty="0">
                <a:latin typeface="Times New Roman" panose="02020603050405020304" pitchFamily="18" charset="0"/>
                <a:cs typeface="Times New Roman" panose="02020603050405020304" pitchFamily="18" charset="0"/>
              </a:rPr>
              <a:t>conclude that we can predict a </a:t>
            </a:r>
            <a:r>
              <a:rPr lang="en-US" altLang="zh-CN" dirty="0" smtClean="0">
                <a:latin typeface="Times New Roman" panose="02020603050405020304" pitchFamily="18" charset="0"/>
                <a:cs typeface="Times New Roman" panose="02020603050405020304" pitchFamily="18" charset="0"/>
              </a:rPr>
              <a:t>simple memory </a:t>
            </a:r>
            <a:r>
              <a:rPr lang="en-US" altLang="zh-CN" dirty="0">
                <a:latin typeface="Times New Roman" panose="02020603050405020304" pitchFamily="18" charset="0"/>
                <a:cs typeface="Times New Roman" panose="02020603050405020304" pitchFamily="18" charset="0"/>
              </a:rPr>
              <a:t>stack physical address mapping that </a:t>
            </a:r>
            <a:r>
              <a:rPr lang="en-US" altLang="zh-CN" dirty="0" smtClean="0">
                <a:latin typeface="Times New Roman" panose="02020603050405020304" pitchFamily="18" charset="0"/>
                <a:cs typeface="Times New Roman" panose="02020603050405020304" pitchFamily="18" charset="0"/>
              </a:rPr>
              <a:t>significantly improves </a:t>
            </a:r>
            <a:r>
              <a:rPr lang="en-US" altLang="zh-CN" dirty="0">
                <a:latin typeface="Times New Roman" panose="02020603050405020304" pitchFamily="18" charset="0"/>
                <a:cs typeface="Times New Roman" panose="02020603050405020304" pitchFamily="18" charset="0"/>
              </a:rPr>
              <a:t>code/data co-location by observing a small </a:t>
            </a:r>
            <a:r>
              <a:rPr lang="en-US" altLang="zh-CN" dirty="0" smtClean="0">
                <a:latin typeface="Times New Roman" panose="02020603050405020304" pitchFamily="18" charset="0"/>
                <a:cs typeface="Times New Roman" panose="02020603050405020304" pitchFamily="18" charset="0"/>
              </a:rPr>
              <a:t>number of </a:t>
            </a:r>
            <a:r>
              <a:rPr lang="en-US" altLang="zh-CN" dirty="0">
                <a:latin typeface="Times New Roman" panose="02020603050405020304" pitchFamily="18" charset="0"/>
                <a:cs typeface="Times New Roman" panose="02020603050405020304" pitchFamily="18" charset="0"/>
              </a:rPr>
              <a:t>initial offloading candidate instances.</a:t>
            </a: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0721" y="2292676"/>
            <a:ext cx="8050561" cy="2569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矩形 7"/>
          <p:cNvSpPr/>
          <p:nvPr/>
        </p:nvSpPr>
        <p:spPr>
          <a:xfrm>
            <a:off x="0" y="4895016"/>
            <a:ext cx="12192005" cy="338554"/>
          </a:xfrm>
          <a:prstGeom prst="rect">
            <a:avLst/>
          </a:prstGeom>
        </p:spPr>
        <p:txBody>
          <a:bodyPr wrap="square">
            <a:spAutoFit/>
          </a:bodyPr>
          <a:lstStyle/>
          <a:p>
            <a:pPr algn="ctr"/>
            <a:r>
              <a:rPr lang="en-US" altLang="zh-CN" sz="1600" b="1" dirty="0"/>
              <a:t>Figure 6: Effectiveness of the best memory mapping </a:t>
            </a:r>
            <a:r>
              <a:rPr lang="en-US" altLang="zh-CN" sz="1600" b="1" dirty="0" smtClean="0"/>
              <a:t>chosen from </a:t>
            </a:r>
            <a:r>
              <a:rPr lang="en-US" altLang="zh-CN" sz="1600" b="1" dirty="0"/>
              <a:t>different fraction of offloading </a:t>
            </a:r>
            <a:r>
              <a:rPr lang="en-US" altLang="zh-CN" sz="1600" b="1" dirty="0" smtClean="0"/>
              <a:t>candidate instances</a:t>
            </a:r>
            <a:r>
              <a:rPr lang="en-US" altLang="zh-CN" sz="1600" b="1" dirty="0"/>
              <a:t>.</a:t>
            </a:r>
            <a:endParaRPr lang="zh-CN" altLang="en-US" sz="1600" b="1" dirty="0"/>
          </a:p>
        </p:txBody>
      </p:sp>
    </p:spTree>
    <p:extLst>
      <p:ext uri="{BB962C8B-B14F-4D97-AF65-F5344CB8AC3E}">
        <p14:creationId xmlns:p14="http://schemas.microsoft.com/office/powerpoint/2010/main" val="24805163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Programmer-transparent Data Mapping</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Programmer-transparent data </a:t>
            </a:r>
            <a:r>
              <a:rPr lang="en-US" altLang="zh-CN" sz="2400" b="1" dirty="0" smtClean="0">
                <a:latin typeface="Times New Roman" panose="02020603050405020304" pitchFamily="18" charset="0"/>
                <a:cs typeface="Times New Roman" panose="02020603050405020304" pitchFamily="18" charset="0"/>
              </a:rPr>
              <a:t>mapping</a:t>
            </a:r>
            <a:endParaRPr lang="en-US" altLang="zh-CN" sz="2400" b="1" dirty="0">
              <a:latin typeface="Times New Roman" panose="02020603050405020304" pitchFamily="18" charset="0"/>
              <a:cs typeface="Times New Roman" panose="02020603050405020304" pitchFamily="18" charset="0"/>
            </a:endParaRPr>
          </a:p>
        </p:txBody>
      </p:sp>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2585323"/>
          </a:xfrm>
          <a:prstGeom prst="rect">
            <a:avLst/>
          </a:prstGeom>
          <a:noFill/>
        </p:spPr>
        <p:txBody>
          <a:bodyPr wrap="square" rtlCol="0">
            <a:spAutoFit/>
          </a:bodyPr>
          <a:lstStyle/>
          <a:p>
            <a:pPr marL="0" lvl="1" algn="just">
              <a:buSzPct val="60000"/>
            </a:pP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GPU </a:t>
            </a:r>
            <a:r>
              <a:rPr lang="en-US" altLang="zh-CN" dirty="0">
                <a:latin typeface="Times New Roman" panose="02020603050405020304" pitchFamily="18" charset="0"/>
                <a:cs typeface="Times New Roman" panose="02020603050405020304" pitchFamily="18" charset="0"/>
              </a:rPr>
              <a:t>kernel execution is split </a:t>
            </a:r>
            <a:r>
              <a:rPr lang="en-US" altLang="zh-CN" dirty="0" smtClean="0">
                <a:latin typeface="Times New Roman" panose="02020603050405020304" pitchFamily="18" charset="0"/>
                <a:cs typeface="Times New Roman" panose="02020603050405020304" pitchFamily="18" charset="0"/>
              </a:rPr>
              <a:t>into a </a:t>
            </a:r>
            <a:r>
              <a:rPr lang="en-US" altLang="zh-CN" dirty="0">
                <a:latin typeface="Times New Roman" panose="02020603050405020304" pitchFamily="18" charset="0"/>
                <a:cs typeface="Times New Roman" panose="02020603050405020304" pitchFamily="18" charset="0"/>
              </a:rPr>
              <a:t>relatively </a:t>
            </a:r>
            <a:r>
              <a:rPr lang="en-US" altLang="zh-CN" dirty="0" smtClean="0">
                <a:latin typeface="Times New Roman" panose="02020603050405020304" pitchFamily="18" charset="0"/>
                <a:cs typeface="Times New Roman" panose="02020603050405020304" pitchFamily="18" charset="0"/>
              </a:rPr>
              <a:t>short initial </a:t>
            </a:r>
            <a:r>
              <a:rPr lang="en-US" altLang="zh-CN" dirty="0">
                <a:latin typeface="Times New Roman" panose="02020603050405020304" pitchFamily="18" charset="0"/>
                <a:cs typeface="Times New Roman" panose="02020603050405020304" pitchFamily="18" charset="0"/>
              </a:rPr>
              <a:t>learning </a:t>
            </a:r>
            <a:r>
              <a:rPr lang="en-US" altLang="zh-CN" dirty="0" smtClean="0">
                <a:latin typeface="Times New Roman" panose="02020603050405020304" pitchFamily="18" charset="0"/>
                <a:cs typeface="Times New Roman" panose="02020603050405020304" pitchFamily="18" charset="0"/>
              </a:rPr>
              <a:t>phase followed </a:t>
            </a:r>
            <a:r>
              <a:rPr lang="en-US" altLang="zh-CN" dirty="0">
                <a:latin typeface="Times New Roman" panose="02020603050405020304" pitchFamily="18" charset="0"/>
                <a:cs typeface="Times New Roman" panose="02020603050405020304" pitchFamily="18" charset="0"/>
              </a:rPr>
              <a:t>by </a:t>
            </a:r>
            <a:r>
              <a:rPr lang="en-US" altLang="zh-CN" dirty="0" smtClean="0">
                <a:latin typeface="Times New Roman" panose="02020603050405020304" pitchFamily="18" charset="0"/>
                <a:cs typeface="Times New Roman" panose="02020603050405020304" pitchFamily="18" charset="0"/>
              </a:rPr>
              <a:t>regular execution</a:t>
            </a:r>
            <a:r>
              <a:rPr lang="en-US" altLang="zh-CN" dirty="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 </a:t>
            </a:r>
          </a:p>
          <a:p>
            <a:pPr marL="0" lvl="1" algn="just">
              <a:buSzPct val="60000"/>
            </a:pP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1</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During </a:t>
            </a:r>
            <a:r>
              <a:rPr lang="en-US" altLang="zh-CN" dirty="0">
                <a:latin typeface="Times New Roman" panose="02020603050405020304" pitchFamily="18" charset="0"/>
                <a:cs typeface="Times New Roman" panose="02020603050405020304" pitchFamily="18" charset="0"/>
              </a:rPr>
              <a:t>the learning phase, all GPU kernels </a:t>
            </a:r>
            <a:r>
              <a:rPr lang="en-US" altLang="zh-CN" dirty="0" smtClean="0">
                <a:latin typeface="Times New Roman" panose="02020603050405020304" pitchFamily="18" charset="0"/>
                <a:cs typeface="Times New Roman" panose="02020603050405020304" pitchFamily="18" charset="0"/>
              </a:rPr>
              <a:t>run on </a:t>
            </a:r>
            <a:r>
              <a:rPr lang="en-US" altLang="zh-CN" dirty="0">
                <a:latin typeface="Times New Roman" panose="02020603050405020304" pitchFamily="18" charset="0"/>
                <a:cs typeface="Times New Roman" panose="02020603050405020304" pitchFamily="18" charset="0"/>
              </a:rPr>
              <a:t>the main SMs and the corresponding data resides in </a:t>
            </a:r>
            <a:r>
              <a:rPr lang="en-US" altLang="zh-CN" dirty="0" smtClean="0">
                <a:latin typeface="Times New Roman" panose="02020603050405020304" pitchFamily="18" charset="0"/>
                <a:cs typeface="Times New Roman" panose="02020603050405020304" pitchFamily="18" charset="0"/>
              </a:rPr>
              <a:t>the CPU </a:t>
            </a:r>
            <a:r>
              <a:rPr lang="en-US" altLang="zh-CN" dirty="0">
                <a:latin typeface="Times New Roman" panose="02020603050405020304" pitchFamily="18" charset="0"/>
                <a:cs typeface="Times New Roman" panose="02020603050405020304" pitchFamily="18" charset="0"/>
              </a:rPr>
              <a:t>memory while the mechanism learns the best </a:t>
            </a:r>
            <a:r>
              <a:rPr lang="en-US" altLang="zh-CN" dirty="0" smtClean="0">
                <a:latin typeface="Times New Roman" panose="02020603050405020304" pitchFamily="18" charset="0"/>
                <a:cs typeface="Times New Roman" panose="02020603050405020304" pitchFamily="18" charset="0"/>
              </a:rPr>
              <a:t>memory mapping </a:t>
            </a:r>
            <a:r>
              <a:rPr lang="en-US" altLang="zh-CN" dirty="0">
                <a:latin typeface="Times New Roman" panose="02020603050405020304" pitchFamily="18" charset="0"/>
                <a:cs typeface="Times New Roman" panose="02020603050405020304" pitchFamily="18" charset="0"/>
              </a:rPr>
              <a:t>for data accessed by offloading candidates. </a:t>
            </a:r>
            <a:r>
              <a:rPr lang="en-US" altLang="zh-CN" dirty="0" smtClean="0">
                <a:latin typeface="Times New Roman" panose="02020603050405020304" pitchFamily="18" charset="0"/>
                <a:cs typeface="Times New Roman" panose="02020603050405020304" pitchFamily="18" charset="0"/>
              </a:rPr>
              <a:t>Our </a:t>
            </a:r>
            <a:r>
              <a:rPr lang="en-US" altLang="zh-CN" dirty="0">
                <a:latin typeface="Times New Roman" panose="02020603050405020304" pitchFamily="18" charset="0"/>
                <a:cs typeface="Times New Roman" panose="02020603050405020304" pitchFamily="18" charset="0"/>
              </a:rPr>
              <a:t>mechanism </a:t>
            </a:r>
            <a:r>
              <a:rPr lang="en-US" altLang="zh-CN" dirty="0" smtClean="0">
                <a:latin typeface="Times New Roman" panose="02020603050405020304" pitchFamily="18" charset="0"/>
                <a:cs typeface="Times New Roman" panose="02020603050405020304" pitchFamily="18" charset="0"/>
              </a:rPr>
              <a:t>essentially delays the memory </a:t>
            </a:r>
            <a:r>
              <a:rPr lang="en-US" altLang="zh-CN" dirty="0">
                <a:latin typeface="Times New Roman" panose="02020603050405020304" pitchFamily="18" charset="0"/>
                <a:cs typeface="Times New Roman" panose="02020603050405020304" pitchFamily="18" charset="0"/>
              </a:rPr>
              <a:t>copy from the CPU to the GPU in the typical </a:t>
            </a:r>
            <a:r>
              <a:rPr lang="en-US" altLang="zh-CN" dirty="0" smtClean="0">
                <a:latin typeface="Times New Roman" panose="02020603050405020304" pitchFamily="18" charset="0"/>
                <a:cs typeface="Times New Roman" panose="02020603050405020304" pitchFamily="18" charset="0"/>
              </a:rPr>
              <a:t>GPU execution </a:t>
            </a:r>
            <a:r>
              <a:rPr lang="en-US" altLang="zh-CN" dirty="0">
                <a:latin typeface="Times New Roman" panose="02020603050405020304" pitchFamily="18" charset="0"/>
                <a:cs typeface="Times New Roman" panose="02020603050405020304" pitchFamily="18" charset="0"/>
              </a:rPr>
              <a:t>flow so there is no extra data remapping </a:t>
            </a:r>
            <a:r>
              <a:rPr lang="en-US" altLang="zh-CN" dirty="0" smtClean="0">
                <a:latin typeface="Times New Roman" panose="02020603050405020304" pitchFamily="18" charset="0"/>
                <a:cs typeface="Times New Roman" panose="02020603050405020304" pitchFamily="18" charset="0"/>
              </a:rPr>
              <a:t>overhead. </a:t>
            </a:r>
          </a:p>
          <a:p>
            <a:pPr marL="0" lvl="1" algn="just">
              <a:buSzPct val="60000"/>
            </a:pP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2</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During </a:t>
            </a:r>
            <a:r>
              <a:rPr lang="en-US" altLang="zh-CN" dirty="0">
                <a:latin typeface="Times New Roman" panose="02020603050405020304" pitchFamily="18" charset="0"/>
                <a:cs typeface="Times New Roman" panose="02020603050405020304" pitchFamily="18" charset="0"/>
              </a:rPr>
              <a:t>regular execution, offloaded code runs on </a:t>
            </a:r>
            <a:r>
              <a:rPr lang="en-US" altLang="zh-CN" dirty="0" smtClean="0">
                <a:latin typeface="Times New Roman" panose="02020603050405020304" pitchFamily="18" charset="0"/>
                <a:cs typeface="Times New Roman" panose="02020603050405020304" pitchFamily="18" charset="0"/>
              </a:rPr>
              <a:t>memory stack </a:t>
            </a:r>
            <a:r>
              <a:rPr lang="en-US" altLang="zh-CN" dirty="0">
                <a:latin typeface="Times New Roman" panose="02020603050405020304" pitchFamily="18" charset="0"/>
                <a:cs typeface="Times New Roman" panose="02020603050405020304" pitchFamily="18" charset="0"/>
              </a:rPr>
              <a:t>SMs while the data it accesses is mapped using </a:t>
            </a:r>
            <a:r>
              <a:rPr lang="en-US" altLang="zh-CN" dirty="0" smtClean="0">
                <a:latin typeface="Times New Roman" panose="02020603050405020304" pitchFamily="18" charset="0"/>
                <a:cs typeface="Times New Roman" panose="02020603050405020304" pitchFamily="18" charset="0"/>
              </a:rPr>
              <a:t>the best </a:t>
            </a:r>
            <a:r>
              <a:rPr lang="en-US" altLang="zh-CN" dirty="0">
                <a:latin typeface="Times New Roman" panose="02020603050405020304" pitchFamily="18" charset="0"/>
                <a:cs typeface="Times New Roman" panose="02020603050405020304" pitchFamily="18" charset="0"/>
              </a:rPr>
              <a:t>mapping discovered in the learning phase. </a:t>
            </a:r>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4045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Dynamic Offloading Aggressiveness Control</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Dynamic Offloading Aggressiveness </a:t>
            </a:r>
            <a:r>
              <a:rPr lang="en-US" altLang="zh-CN" sz="2400" b="1" dirty="0" smtClean="0">
                <a:latin typeface="Times New Roman" panose="02020603050405020304" pitchFamily="18" charset="0"/>
                <a:cs typeface="Times New Roman" panose="02020603050405020304" pitchFamily="18" charset="0"/>
              </a:rPr>
              <a:t>Control</a:t>
            </a:r>
            <a:endParaRPr lang="en-US" altLang="zh-CN" sz="2400" b="1" dirty="0">
              <a:latin typeface="Times New Roman" panose="02020603050405020304" pitchFamily="18" charset="0"/>
              <a:cs typeface="Times New Roman" panose="02020603050405020304" pitchFamily="18" charset="0"/>
            </a:endParaRPr>
          </a:p>
        </p:txBody>
      </p:sp>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3970318"/>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Aggressively </a:t>
            </a:r>
            <a:r>
              <a:rPr lang="en-US" altLang="zh-CN" dirty="0">
                <a:latin typeface="Times New Roman" panose="02020603050405020304" pitchFamily="18" charset="0"/>
                <a:cs typeface="Times New Roman" panose="02020603050405020304" pitchFamily="18" charset="0"/>
              </a:rPr>
              <a:t>offloading candidates determined by the </a:t>
            </a:r>
            <a:r>
              <a:rPr lang="en-US" altLang="zh-CN" dirty="0" smtClean="0">
                <a:latin typeface="Times New Roman" panose="02020603050405020304" pitchFamily="18" charset="0"/>
                <a:cs typeface="Times New Roman" panose="02020603050405020304" pitchFamily="18" charset="0"/>
              </a:rPr>
              <a:t>compiler </a:t>
            </a:r>
            <a:r>
              <a:rPr lang="en-US" altLang="zh-CN" dirty="0">
                <a:latin typeface="Times New Roman" panose="02020603050405020304" pitchFamily="18" charset="0"/>
                <a:cs typeface="Times New Roman" panose="02020603050405020304" pitchFamily="18" charset="0"/>
              </a:rPr>
              <a:t>to memory stacks may make the system slower in </a:t>
            </a:r>
            <a:r>
              <a:rPr lang="en-US" altLang="zh-CN" dirty="0" smtClean="0">
                <a:latin typeface="Times New Roman" panose="02020603050405020304" pitchFamily="18" charset="0"/>
                <a:cs typeface="Times New Roman" panose="02020603050405020304" pitchFamily="18" charset="0"/>
              </a:rPr>
              <a:t>two scenarios</a:t>
            </a:r>
            <a:r>
              <a:rPr lang="en-US" altLang="zh-CN" dirty="0">
                <a:latin typeface="Times New Roman" panose="02020603050405020304" pitchFamily="18" charset="0"/>
                <a:cs typeface="Times New Roman" panose="02020603050405020304" pitchFamily="18" charset="0"/>
              </a:rPr>
              <a:t>:</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1</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Memory </a:t>
            </a:r>
            <a:r>
              <a:rPr lang="en-US" altLang="zh-CN" dirty="0">
                <a:latin typeface="Times New Roman" panose="02020603050405020304" pitchFamily="18" charset="0"/>
                <a:cs typeface="Times New Roman" panose="02020603050405020304" pitchFamily="18" charset="0"/>
              </a:rPr>
              <a:t>stack SMs could become new </a:t>
            </a:r>
            <a:r>
              <a:rPr lang="en-US" altLang="zh-CN" dirty="0" smtClean="0">
                <a:latin typeface="Times New Roman" panose="02020603050405020304" pitchFamily="18" charset="0"/>
                <a:cs typeface="Times New Roman" panose="02020603050405020304" pitchFamily="18" charset="0"/>
              </a:rPr>
              <a:t>performance </a:t>
            </a:r>
            <a:r>
              <a:rPr lang="en-US" altLang="zh-CN" dirty="0">
                <a:latin typeface="Times New Roman" panose="02020603050405020304" pitchFamily="18" charset="0"/>
                <a:cs typeface="Times New Roman" panose="02020603050405020304" pitchFamily="18" charset="0"/>
              </a:rPr>
              <a:t>bottlenecks if the number of offloading requests </a:t>
            </a:r>
            <a:r>
              <a:rPr lang="en-US" altLang="zh-CN" dirty="0" smtClean="0">
                <a:latin typeface="Times New Roman" panose="02020603050405020304" pitchFamily="18" charset="0"/>
                <a:cs typeface="Times New Roman" panose="02020603050405020304" pitchFamily="18" charset="0"/>
              </a:rPr>
              <a:t>is more </a:t>
            </a:r>
            <a:r>
              <a:rPr lang="en-US" altLang="zh-CN" dirty="0">
                <a:latin typeface="Times New Roman" panose="02020603050405020304" pitchFamily="18" charset="0"/>
                <a:cs typeface="Times New Roman" panose="02020603050405020304" pitchFamily="18" charset="0"/>
              </a:rPr>
              <a:t>than what they can handle. As each SM has a limit </a:t>
            </a:r>
            <a:r>
              <a:rPr lang="en-US" altLang="zh-CN" dirty="0" smtClean="0">
                <a:latin typeface="Times New Roman" panose="02020603050405020304" pitchFamily="18" charset="0"/>
                <a:cs typeface="Times New Roman" panose="02020603050405020304" pitchFamily="18" charset="0"/>
              </a:rPr>
              <a:t>on concurrent </a:t>
            </a:r>
            <a:r>
              <a:rPr lang="en-US" altLang="zh-CN" dirty="0">
                <a:latin typeface="Times New Roman" panose="02020603050405020304" pitchFamily="18" charset="0"/>
                <a:cs typeface="Times New Roman" panose="02020603050405020304" pitchFamily="18" charset="0"/>
              </a:rPr>
              <a:t>warps running on it, the SMs in memory </a:t>
            </a:r>
            <a:r>
              <a:rPr lang="en-US" altLang="zh-CN" dirty="0" smtClean="0">
                <a:latin typeface="Times New Roman" panose="02020603050405020304" pitchFamily="18" charset="0"/>
                <a:cs typeface="Times New Roman" panose="02020603050405020304" pitchFamily="18" charset="0"/>
              </a:rPr>
              <a:t>stacks cannot </a:t>
            </a:r>
            <a:r>
              <a:rPr lang="en-US" altLang="zh-CN" dirty="0">
                <a:latin typeface="Times New Roman" panose="02020603050405020304" pitchFamily="18" charset="0"/>
                <a:cs typeface="Times New Roman" panose="02020603050405020304" pitchFamily="18" charset="0"/>
              </a:rPr>
              <a:t>spawn new warps for an offloaded block after the </a:t>
            </a:r>
            <a:r>
              <a:rPr lang="en-US" altLang="zh-CN" dirty="0" smtClean="0">
                <a:latin typeface="Times New Roman" panose="02020603050405020304" pitchFamily="18" charset="0"/>
                <a:cs typeface="Times New Roman" panose="02020603050405020304" pitchFamily="18" charset="0"/>
              </a:rPr>
              <a:t>number </a:t>
            </a:r>
            <a:r>
              <a:rPr lang="en-US" altLang="zh-CN" dirty="0">
                <a:latin typeface="Times New Roman" panose="02020603050405020304" pitchFamily="18" charset="0"/>
                <a:cs typeface="Times New Roman" panose="02020603050405020304" pitchFamily="18" charset="0"/>
              </a:rPr>
              <a:t>of concurrent warps reaches the hardware limit.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2</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There </a:t>
            </a:r>
            <a:r>
              <a:rPr lang="en-US" altLang="zh-CN" dirty="0">
                <a:latin typeface="Times New Roman" panose="02020603050405020304" pitchFamily="18" charset="0"/>
                <a:cs typeface="Times New Roman" panose="02020603050405020304" pitchFamily="18" charset="0"/>
              </a:rPr>
              <a:t>could be a discrepancy in the bandwidth </a:t>
            </a:r>
            <a:r>
              <a:rPr lang="en-US" altLang="zh-CN" dirty="0" smtClean="0">
                <a:latin typeface="Times New Roman" panose="02020603050405020304" pitchFamily="18" charset="0"/>
                <a:cs typeface="Times New Roman" panose="02020603050405020304" pitchFamily="18" charset="0"/>
              </a:rPr>
              <a:t>savings </a:t>
            </a:r>
            <a:r>
              <a:rPr lang="en-US" altLang="zh-CN" dirty="0">
                <a:latin typeface="Times New Roman" panose="02020603050405020304" pitchFamily="18" charset="0"/>
                <a:cs typeface="Times New Roman" panose="02020603050405020304" pitchFamily="18" charset="0"/>
              </a:rPr>
              <a:t>of the RX and TX off-chip links. Offloading a block </a:t>
            </a:r>
            <a:r>
              <a:rPr lang="en-US" altLang="zh-CN" dirty="0" smtClean="0">
                <a:latin typeface="Times New Roman" panose="02020603050405020304" pitchFamily="18" charset="0"/>
                <a:cs typeface="Times New Roman" panose="02020603050405020304" pitchFamily="18" charset="0"/>
              </a:rPr>
              <a:t>may save </a:t>
            </a:r>
            <a:r>
              <a:rPr lang="en-US" altLang="zh-CN" dirty="0">
                <a:latin typeface="Times New Roman" panose="02020603050405020304" pitchFamily="18" charset="0"/>
                <a:cs typeface="Times New Roman" panose="02020603050405020304" pitchFamily="18" charset="0"/>
              </a:rPr>
              <a:t>significant bandwidth in the RX channel, but </a:t>
            </a:r>
            <a:r>
              <a:rPr lang="en-US" altLang="zh-CN" dirty="0" smtClean="0">
                <a:latin typeface="Times New Roman" panose="02020603050405020304" pitchFamily="18" charset="0"/>
                <a:cs typeface="Times New Roman" panose="02020603050405020304" pitchFamily="18" charset="0"/>
              </a:rPr>
              <a:t>introduce additional </a:t>
            </a:r>
            <a:r>
              <a:rPr lang="en-US" altLang="zh-CN" dirty="0">
                <a:latin typeface="Times New Roman" panose="02020603050405020304" pitchFamily="18" charset="0"/>
                <a:cs typeface="Times New Roman" panose="02020603050405020304" pitchFamily="18" charset="0"/>
              </a:rPr>
              <a:t>traffic in the TX channel. If the TX channel is </a:t>
            </a:r>
            <a:r>
              <a:rPr lang="en-US" altLang="zh-CN" dirty="0" smtClean="0">
                <a:latin typeface="Times New Roman" panose="02020603050405020304" pitchFamily="18" charset="0"/>
                <a:cs typeface="Times New Roman" panose="02020603050405020304" pitchFamily="18" charset="0"/>
              </a:rPr>
              <a:t>the performance </a:t>
            </a:r>
            <a:r>
              <a:rPr lang="en-US" altLang="zh-CN" dirty="0">
                <a:latin typeface="Times New Roman" panose="02020603050405020304" pitchFamily="18" charset="0"/>
                <a:cs typeface="Times New Roman" panose="02020603050405020304" pitchFamily="18" charset="0"/>
              </a:rPr>
              <a:t>bottleneck for an application, offloading such </a:t>
            </a:r>
            <a:r>
              <a:rPr lang="en-US" altLang="zh-CN" dirty="0" smtClean="0">
                <a:latin typeface="Times New Roman" panose="02020603050405020304" pitchFamily="18" charset="0"/>
                <a:cs typeface="Times New Roman" panose="02020603050405020304" pitchFamily="18" charset="0"/>
              </a:rPr>
              <a:t>a block </a:t>
            </a:r>
            <a:r>
              <a:rPr lang="en-US" altLang="zh-CN" dirty="0">
                <a:latin typeface="Times New Roman" panose="02020603050405020304" pitchFamily="18" charset="0"/>
                <a:cs typeface="Times New Roman" panose="02020603050405020304" pitchFamily="18" charset="0"/>
              </a:rPr>
              <a:t>will exacerbate the problem</a:t>
            </a:r>
            <a:r>
              <a:rPr lang="en-US" altLang="zh-CN" dirty="0" smtClean="0">
                <a:latin typeface="Times New Roman" panose="02020603050405020304" pitchFamily="18" charset="0"/>
                <a:cs typeface="Times New Roman" panose="02020603050405020304" pitchFamily="18" charset="0"/>
              </a:rPr>
              <a:t>.</a:t>
            </a:r>
          </a:p>
          <a:p>
            <a:pPr marL="0" lvl="1" algn="just">
              <a:buSzPct val="60000"/>
            </a:pPr>
            <a:endParaRPr lang="en-US" altLang="zh-CN" dirty="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To </a:t>
            </a:r>
            <a:r>
              <a:rPr lang="en-US" altLang="zh-CN" dirty="0">
                <a:latin typeface="Times New Roman" panose="02020603050405020304" pitchFamily="18" charset="0"/>
                <a:cs typeface="Times New Roman" panose="02020603050405020304" pitchFamily="18" charset="0"/>
              </a:rPr>
              <a:t>address the above cases, we </a:t>
            </a:r>
            <a:r>
              <a:rPr lang="en-US" altLang="zh-CN" dirty="0" smtClean="0">
                <a:latin typeface="Times New Roman" panose="02020603050405020304" pitchFamily="18" charset="0"/>
                <a:cs typeface="Times New Roman" panose="02020603050405020304" pitchFamily="18" charset="0"/>
              </a:rPr>
              <a:t>propose dynamic offloading </a:t>
            </a:r>
            <a:r>
              <a:rPr lang="en-US" altLang="zh-CN" dirty="0">
                <a:latin typeface="Times New Roman" panose="02020603050405020304" pitchFamily="18" charset="0"/>
                <a:cs typeface="Times New Roman" panose="02020603050405020304" pitchFamily="18" charset="0"/>
              </a:rPr>
              <a:t>aggressiveness control, which uses run-time </a:t>
            </a:r>
            <a:r>
              <a:rPr lang="en-US" altLang="zh-CN" dirty="0" smtClean="0">
                <a:latin typeface="Times New Roman" panose="02020603050405020304" pitchFamily="18" charset="0"/>
                <a:cs typeface="Times New Roman" panose="02020603050405020304" pitchFamily="18" charset="0"/>
              </a:rPr>
              <a:t>information </a:t>
            </a:r>
            <a:r>
              <a:rPr lang="en-US" altLang="zh-CN" dirty="0">
                <a:latin typeface="Times New Roman" panose="02020603050405020304" pitchFamily="18" charset="0"/>
                <a:cs typeface="Times New Roman" panose="02020603050405020304" pitchFamily="18" charset="0"/>
              </a:rPr>
              <a:t>to make the final decision on whether or not each </a:t>
            </a:r>
            <a:r>
              <a:rPr lang="en-US" altLang="zh-CN" dirty="0" smtClean="0">
                <a:latin typeface="Times New Roman" panose="02020603050405020304" pitchFamily="18" charset="0"/>
                <a:cs typeface="Times New Roman" panose="02020603050405020304" pitchFamily="18" charset="0"/>
              </a:rPr>
              <a:t>candidate </a:t>
            </a:r>
            <a:r>
              <a:rPr lang="en-US" altLang="zh-CN" dirty="0">
                <a:latin typeface="Times New Roman" panose="02020603050405020304" pitchFamily="18" charset="0"/>
                <a:cs typeface="Times New Roman" panose="02020603050405020304" pitchFamily="18" charset="0"/>
              </a:rPr>
              <a:t>should be offloaded.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a:latin typeface="Times New Roman" panose="02020603050405020304" pitchFamily="18" charset="0"/>
                <a:cs typeface="Times New Roman" panose="02020603050405020304" pitchFamily="18" charset="0"/>
              </a:rPr>
              <a:t>1</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The </a:t>
            </a:r>
            <a:r>
              <a:rPr lang="en-US" altLang="zh-CN" dirty="0">
                <a:latin typeface="Times New Roman" panose="02020603050405020304" pitchFamily="18" charset="0"/>
                <a:cs typeface="Times New Roman" panose="02020603050405020304" pitchFamily="18" charset="0"/>
              </a:rPr>
              <a:t>GPU keeps track of </a:t>
            </a:r>
            <a:r>
              <a:rPr lang="en-US" altLang="zh-CN" dirty="0" smtClean="0">
                <a:latin typeface="Times New Roman" panose="02020603050405020304" pitchFamily="18" charset="0"/>
                <a:cs typeface="Times New Roman" panose="02020603050405020304" pitchFamily="18" charset="0"/>
              </a:rPr>
              <a:t>the number </a:t>
            </a:r>
            <a:r>
              <a:rPr lang="en-US" altLang="zh-CN" dirty="0">
                <a:latin typeface="Times New Roman" panose="02020603050405020304" pitchFamily="18" charset="0"/>
                <a:cs typeface="Times New Roman" panose="02020603050405020304" pitchFamily="18" charset="0"/>
              </a:rPr>
              <a:t>of pending offloading requests sent to each </a:t>
            </a:r>
            <a:r>
              <a:rPr lang="en-US" altLang="zh-CN" dirty="0" smtClean="0">
                <a:latin typeface="Times New Roman" panose="02020603050405020304" pitchFamily="18" charset="0"/>
                <a:cs typeface="Times New Roman" panose="02020603050405020304" pitchFamily="18" charset="0"/>
              </a:rPr>
              <a:t>memory </a:t>
            </a:r>
            <a:r>
              <a:rPr lang="en-US" altLang="zh-CN" dirty="0">
                <a:latin typeface="Times New Roman" panose="02020603050405020304" pitchFamily="18" charset="0"/>
                <a:cs typeface="Times New Roman" panose="02020603050405020304" pitchFamily="18" charset="0"/>
              </a:rPr>
              <a:t>stack, and stops further offloading when that number reaches the number of warps that can concurrently </a:t>
            </a:r>
            <a:r>
              <a:rPr lang="en-US" altLang="zh-CN" dirty="0" smtClean="0">
                <a:latin typeface="Times New Roman" panose="02020603050405020304" pitchFamily="18" charset="0"/>
                <a:cs typeface="Times New Roman" panose="02020603050405020304" pitchFamily="18" charset="0"/>
              </a:rPr>
              <a:t>execute on </a:t>
            </a:r>
            <a:r>
              <a:rPr lang="en-US" altLang="zh-CN" dirty="0">
                <a:latin typeface="Times New Roman" panose="02020603050405020304" pitchFamily="18" charset="0"/>
                <a:cs typeface="Times New Roman" panose="02020603050405020304" pitchFamily="18" charset="0"/>
              </a:rPr>
              <a:t>the corresponding memory stack SM.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a:latin typeface="Times New Roman" panose="02020603050405020304" pitchFamily="18" charset="0"/>
                <a:cs typeface="Times New Roman" panose="02020603050405020304" pitchFamily="18" charset="0"/>
              </a:rPr>
              <a:t>2</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The GPU </a:t>
            </a:r>
            <a:r>
              <a:rPr lang="en-US" altLang="zh-CN" dirty="0">
                <a:latin typeface="Times New Roman" panose="02020603050405020304" pitchFamily="18" charset="0"/>
                <a:cs typeface="Times New Roman" panose="02020603050405020304" pitchFamily="18" charset="0"/>
              </a:rPr>
              <a:t>monitors the bandwidth utilization of both TX and </a:t>
            </a:r>
            <a:r>
              <a:rPr lang="en-US" altLang="zh-CN" dirty="0" smtClean="0">
                <a:latin typeface="Times New Roman" panose="02020603050405020304" pitchFamily="18" charset="0"/>
                <a:cs typeface="Times New Roman" panose="02020603050405020304" pitchFamily="18" charset="0"/>
              </a:rPr>
              <a:t>RX channels</a:t>
            </a:r>
            <a:r>
              <a:rPr lang="en-US" altLang="zh-CN" dirty="0">
                <a:latin typeface="Times New Roman" panose="02020603050405020304" pitchFamily="18" charset="0"/>
                <a:cs typeface="Times New Roman" panose="02020603050405020304" pitchFamily="18" charset="0"/>
              </a:rPr>
              <a:t>, and does not offload blocks that would </a:t>
            </a:r>
            <a:r>
              <a:rPr lang="en-US" altLang="zh-CN" dirty="0" smtClean="0">
                <a:latin typeface="Times New Roman" panose="02020603050405020304" pitchFamily="18" charset="0"/>
                <a:cs typeface="Times New Roman" panose="02020603050405020304" pitchFamily="18" charset="0"/>
              </a:rPr>
              <a:t>introduce more </a:t>
            </a:r>
            <a:r>
              <a:rPr lang="en-US" altLang="zh-CN" dirty="0">
                <a:latin typeface="Times New Roman" panose="02020603050405020304" pitchFamily="18" charset="0"/>
                <a:cs typeface="Times New Roman" panose="02020603050405020304" pitchFamily="18" charset="0"/>
              </a:rPr>
              <a:t>traffic to a channel that is already above some </a:t>
            </a:r>
            <a:r>
              <a:rPr lang="en-US" altLang="zh-CN" dirty="0" smtClean="0">
                <a:latin typeface="Times New Roman" panose="02020603050405020304" pitchFamily="18" charset="0"/>
                <a:cs typeface="Times New Roman" panose="02020603050405020304" pitchFamily="18" charset="0"/>
              </a:rPr>
              <a:t>threshold utilization </a:t>
            </a:r>
            <a:r>
              <a:rPr lang="en-US" altLang="zh-CN" dirty="0">
                <a:latin typeface="Times New Roman" panose="02020603050405020304" pitchFamily="18" charset="0"/>
                <a:cs typeface="Times New Roman" panose="02020603050405020304" pitchFamily="18" charset="0"/>
              </a:rPr>
              <a:t>rate. </a:t>
            </a:r>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5800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Implementation</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Hardware Block </a:t>
            </a:r>
            <a:r>
              <a:rPr lang="en-US" altLang="zh-CN" sz="2400" b="1" dirty="0" smtClean="0">
                <a:latin typeface="Times New Roman" panose="02020603050405020304" pitchFamily="18" charset="0"/>
                <a:cs typeface="Times New Roman" panose="02020603050405020304" pitchFamily="18" charset="0"/>
              </a:rPr>
              <a:t>Diagram</a:t>
            </a:r>
            <a:endParaRPr lang="en-US" altLang="zh-CN" sz="2400" b="1" dirty="0">
              <a:latin typeface="Times New Roman" panose="02020603050405020304" pitchFamily="18" charset="0"/>
              <a:cs typeface="Times New Roman" panose="02020603050405020304" pitchFamily="18" charset="0"/>
            </a:endParaRPr>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7391" y="1376414"/>
            <a:ext cx="6658903" cy="35548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 y="4931244"/>
            <a:ext cx="12192000" cy="338554"/>
          </a:xfrm>
          <a:prstGeom prst="rect">
            <a:avLst/>
          </a:prstGeom>
        </p:spPr>
        <p:txBody>
          <a:bodyPr wrap="square">
            <a:spAutoFit/>
          </a:bodyPr>
          <a:lstStyle/>
          <a:p>
            <a:pPr algn="ctr"/>
            <a:r>
              <a:rPr lang="en-US" altLang="zh-CN" sz="1600" b="1" dirty="0"/>
              <a:t>Figure 7: Block diagram of the NDP hardware and its </a:t>
            </a:r>
            <a:r>
              <a:rPr lang="en-US" altLang="zh-CN" sz="1600" b="1" dirty="0" smtClean="0"/>
              <a:t>interactions </a:t>
            </a:r>
            <a:r>
              <a:rPr lang="en-US" altLang="zh-CN" sz="1600" b="1" dirty="0"/>
              <a:t>with the GPU pipeline.</a:t>
            </a:r>
            <a:endParaRPr lang="zh-CN" altLang="en-US" sz="1600" b="1" dirty="0"/>
          </a:p>
        </p:txBody>
      </p:sp>
      <p:sp>
        <p:nvSpPr>
          <p:cNvPr id="6" name="TextBox 2">
            <a:extLst>
              <a:ext uri="{FF2B5EF4-FFF2-40B4-BE49-F238E27FC236}">
                <a16:creationId xmlns:a16="http://schemas.microsoft.com/office/drawing/2014/main" xmlns="" id="{41A074E2-711E-4E90-9497-8DFA7E8F9FBE}"/>
              </a:ext>
            </a:extLst>
          </p:cNvPr>
          <p:cNvSpPr txBox="1"/>
          <p:nvPr/>
        </p:nvSpPr>
        <p:spPr>
          <a:xfrm>
            <a:off x="0" y="5279681"/>
            <a:ext cx="12192001" cy="1200329"/>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We </a:t>
            </a:r>
            <a:r>
              <a:rPr lang="en-US" altLang="zh-CN" dirty="0">
                <a:latin typeface="Times New Roman" panose="02020603050405020304" pitchFamily="18" charset="0"/>
                <a:cs typeface="Times New Roman" panose="02020603050405020304" pitchFamily="18" charset="0"/>
              </a:rPr>
              <a:t>add three new components to </a:t>
            </a:r>
            <a:r>
              <a:rPr lang="en-US" altLang="zh-CN" dirty="0" smtClean="0">
                <a:latin typeface="Times New Roman" panose="02020603050405020304" pitchFamily="18" charset="0"/>
                <a:cs typeface="Times New Roman" panose="02020603050405020304" pitchFamily="18" charset="0"/>
              </a:rPr>
              <a:t>support </a:t>
            </a:r>
            <a:r>
              <a:rPr lang="en-US" altLang="zh-CN" dirty="0">
                <a:latin typeface="Times New Roman" panose="02020603050405020304" pitchFamily="18" charset="0"/>
                <a:cs typeface="Times New Roman" panose="02020603050405020304" pitchFamily="18" charset="0"/>
              </a:rPr>
              <a:t>our mechanisms: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(1) An </a:t>
            </a:r>
            <a:r>
              <a:rPr lang="en-US" altLang="zh-CN" dirty="0">
                <a:latin typeface="Times New Roman" panose="02020603050405020304" pitchFamily="18" charset="0"/>
                <a:cs typeface="Times New Roman" panose="02020603050405020304" pitchFamily="18" charset="0"/>
              </a:rPr>
              <a:t>Offload Controller to make </a:t>
            </a:r>
            <a:r>
              <a:rPr lang="en-US" altLang="zh-CN" dirty="0" smtClean="0">
                <a:latin typeface="Times New Roman" panose="02020603050405020304" pitchFamily="18" charset="0"/>
                <a:cs typeface="Times New Roman" panose="02020603050405020304" pitchFamily="18" charset="0"/>
              </a:rPr>
              <a:t>final offloading decisions</a:t>
            </a:r>
            <a:endParaRPr lang="en-US" altLang="zh-CN" dirty="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(2</a:t>
            </a:r>
            <a:r>
              <a:rPr lang="en-US" altLang="zh-CN" dirty="0">
                <a:latin typeface="Times New Roman" panose="02020603050405020304" pitchFamily="18" charset="0"/>
                <a:cs typeface="Times New Roman" panose="02020603050405020304" pitchFamily="18" charset="0"/>
              </a:rPr>
              <a:t>) </a:t>
            </a:r>
            <a:r>
              <a:rPr lang="en-US" altLang="zh-CN" dirty="0" smtClean="0">
                <a:latin typeface="Times New Roman" panose="02020603050405020304" pitchFamily="18" charset="0"/>
                <a:cs typeface="Times New Roman" panose="02020603050405020304" pitchFamily="18" charset="0"/>
              </a:rPr>
              <a:t>A </a:t>
            </a:r>
            <a:r>
              <a:rPr lang="en-US" altLang="zh-CN" dirty="0">
                <a:latin typeface="Times New Roman" panose="02020603050405020304" pitchFamily="18" charset="0"/>
                <a:cs typeface="Times New Roman" panose="02020603050405020304" pitchFamily="18" charset="0"/>
              </a:rPr>
              <a:t>Channel Busy Monitor to </a:t>
            </a:r>
            <a:r>
              <a:rPr lang="en-US" altLang="zh-CN" dirty="0" smtClean="0">
                <a:latin typeface="Times New Roman" panose="02020603050405020304" pitchFamily="18" charset="0"/>
                <a:cs typeface="Times New Roman" panose="02020603050405020304" pitchFamily="18" charset="0"/>
              </a:rPr>
              <a:t>monitor the </a:t>
            </a:r>
            <a:r>
              <a:rPr lang="en-US" altLang="zh-CN" dirty="0">
                <a:latin typeface="Times New Roman" panose="02020603050405020304" pitchFamily="18" charset="0"/>
                <a:cs typeface="Times New Roman" panose="02020603050405020304" pitchFamily="18" charset="0"/>
              </a:rPr>
              <a:t>utilization of the off-chip </a:t>
            </a:r>
            <a:r>
              <a:rPr lang="en-US" altLang="zh-CN" dirty="0" smtClean="0">
                <a:latin typeface="Times New Roman" panose="02020603050405020304" pitchFamily="18" charset="0"/>
                <a:cs typeface="Times New Roman" panose="02020603050405020304" pitchFamily="18" charset="0"/>
              </a:rPr>
              <a:t>channels</a:t>
            </a:r>
          </a:p>
          <a:p>
            <a:pPr marL="0" lvl="1" algn="just">
              <a:buSzPct val="60000"/>
            </a:pPr>
            <a:r>
              <a:rPr lang="en-US" altLang="zh-CN" dirty="0" smtClean="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3) </a:t>
            </a:r>
            <a:r>
              <a:rPr lang="en-US" altLang="zh-CN" dirty="0" smtClean="0">
                <a:latin typeface="Times New Roman" panose="02020603050405020304" pitchFamily="18" charset="0"/>
                <a:cs typeface="Times New Roman" panose="02020603050405020304" pitchFamily="18" charset="0"/>
              </a:rPr>
              <a:t>A Memory Map </a:t>
            </a:r>
            <a:r>
              <a:rPr lang="en-US" altLang="zh-CN" dirty="0">
                <a:latin typeface="Times New Roman" panose="02020603050405020304" pitchFamily="18" charset="0"/>
                <a:cs typeface="Times New Roman" panose="02020603050405020304" pitchFamily="18" charset="0"/>
              </a:rPr>
              <a:t>Analyzer to support programmer-transparent data </a:t>
            </a:r>
            <a:r>
              <a:rPr lang="en-US" altLang="zh-CN" dirty="0" smtClean="0">
                <a:latin typeface="Times New Roman" panose="02020603050405020304" pitchFamily="18" charset="0"/>
                <a:cs typeface="Times New Roman" panose="02020603050405020304" pitchFamily="18" charset="0"/>
              </a:rPr>
              <a:t>mapping. </a:t>
            </a:r>
          </a:p>
        </p:txBody>
      </p:sp>
    </p:spTree>
    <p:extLst>
      <p:ext uri="{BB962C8B-B14F-4D97-AF65-F5344CB8AC3E}">
        <p14:creationId xmlns:p14="http://schemas.microsoft.com/office/powerpoint/2010/main" val="375752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Implementation</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Hardware Block </a:t>
            </a:r>
            <a:r>
              <a:rPr lang="en-US" altLang="zh-CN" sz="2400" b="1" dirty="0" smtClean="0">
                <a:latin typeface="Times New Roman" panose="02020603050405020304" pitchFamily="18" charset="0"/>
                <a:cs typeface="Times New Roman" panose="02020603050405020304" pitchFamily="18" charset="0"/>
              </a:rPr>
              <a:t>Diagram</a:t>
            </a:r>
            <a:endParaRPr lang="en-US" altLang="zh-CN" sz="2400" b="1" dirty="0">
              <a:latin typeface="Times New Roman" panose="02020603050405020304" pitchFamily="18" charset="0"/>
              <a:cs typeface="Times New Roman" panose="02020603050405020304" pitchFamily="18" charset="0"/>
            </a:endParaRPr>
          </a:p>
        </p:txBody>
      </p:sp>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3139321"/>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1</a:t>
            </a:r>
            <a:r>
              <a:rPr lang="zh-CN" altLang="en-US" dirty="0" smtClean="0">
                <a:latin typeface="Times New Roman" panose="02020603050405020304" pitchFamily="18" charset="0"/>
                <a:cs typeface="Times New Roman" panose="02020603050405020304" pitchFamily="18" charset="0"/>
              </a:rPr>
              <a:t>、</a:t>
            </a:r>
            <a:r>
              <a:rPr lang="en-US" altLang="zh-CN" b="1" dirty="0" smtClean="0">
                <a:latin typeface="Times New Roman" panose="02020603050405020304" pitchFamily="18" charset="0"/>
                <a:cs typeface="Times New Roman" panose="02020603050405020304" pitchFamily="18" charset="0"/>
              </a:rPr>
              <a:t>Offload </a:t>
            </a:r>
            <a:r>
              <a:rPr lang="en-US" altLang="zh-CN" b="1" dirty="0">
                <a:latin typeface="Times New Roman" panose="02020603050405020304" pitchFamily="18" charset="0"/>
                <a:cs typeface="Times New Roman" panose="02020603050405020304" pitchFamily="18" charset="0"/>
              </a:rPr>
              <a:t>Controller </a:t>
            </a:r>
            <a:r>
              <a:rPr lang="en-US" altLang="zh-CN" b="1" dirty="0" smtClean="0">
                <a:latin typeface="Times New Roman" panose="02020603050405020304" pitchFamily="18" charset="0"/>
                <a:cs typeface="Times New Roman" panose="02020603050405020304" pitchFamily="18" charset="0"/>
              </a:rPr>
              <a:t>: </a:t>
            </a:r>
            <a:r>
              <a:rPr lang="en-US" altLang="zh-CN" dirty="0" smtClean="0">
                <a:latin typeface="Times New Roman" panose="02020603050405020304" pitchFamily="18" charset="0"/>
                <a:cs typeface="Times New Roman" panose="02020603050405020304" pitchFamily="18" charset="0"/>
              </a:rPr>
              <a:t>The </a:t>
            </a:r>
            <a:r>
              <a:rPr lang="en-US" altLang="zh-CN" dirty="0">
                <a:latin typeface="Times New Roman" panose="02020603050405020304" pitchFamily="18" charset="0"/>
                <a:cs typeface="Times New Roman" panose="02020603050405020304" pitchFamily="18" charset="0"/>
              </a:rPr>
              <a:t>Offload Controller </a:t>
            </a:r>
            <a:r>
              <a:rPr lang="en-US" altLang="zh-CN" dirty="0" smtClean="0">
                <a:latin typeface="Times New Roman" panose="02020603050405020304" pitchFamily="18" charset="0"/>
                <a:cs typeface="Times New Roman" panose="02020603050405020304" pitchFamily="18" charset="0"/>
              </a:rPr>
              <a:t>works with </a:t>
            </a:r>
            <a:r>
              <a:rPr lang="en-US" altLang="zh-CN" dirty="0">
                <a:latin typeface="Times New Roman" panose="02020603050405020304" pitchFamily="18" charset="0"/>
                <a:cs typeface="Times New Roman" panose="02020603050405020304" pitchFamily="18" charset="0"/>
              </a:rPr>
              <a:t>the main GPU pipeline to provide three functions</a:t>
            </a:r>
            <a:r>
              <a:rPr lang="en-US" altLang="zh-CN" dirty="0" smtClean="0">
                <a:latin typeface="Times New Roman" panose="02020603050405020304" pitchFamily="18" charset="0"/>
                <a:cs typeface="Times New Roman" panose="02020603050405020304" pitchFamily="18" charset="0"/>
              </a:rPr>
              <a:t>.:</a:t>
            </a:r>
          </a:p>
          <a:p>
            <a:pPr marL="0" lvl="1" algn="just">
              <a:buSzPct val="60000"/>
            </a:pPr>
            <a:r>
              <a:rPr lang="en-US" altLang="zh-CN" dirty="0" smtClean="0">
                <a:latin typeface="Times New Roman" panose="02020603050405020304" pitchFamily="18" charset="0"/>
                <a:cs typeface="Times New Roman" panose="02020603050405020304" pitchFamily="18" charset="0"/>
              </a:rPr>
              <a:t>(1)</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It </a:t>
            </a:r>
            <a:r>
              <a:rPr lang="en-US" altLang="zh-CN" dirty="0">
                <a:latin typeface="Times New Roman" panose="02020603050405020304" pitchFamily="18" charset="0"/>
                <a:cs typeface="Times New Roman" panose="02020603050405020304" pitchFamily="18" charset="0"/>
              </a:rPr>
              <a:t>determines whether a candidate block should be </a:t>
            </a:r>
            <a:r>
              <a:rPr lang="en-US" altLang="zh-CN" dirty="0" smtClean="0">
                <a:latin typeface="Times New Roman" panose="02020603050405020304" pitchFamily="18" charset="0"/>
                <a:cs typeface="Times New Roman" panose="02020603050405020304" pitchFamily="18" charset="0"/>
              </a:rPr>
              <a:t>offloaded based </a:t>
            </a:r>
            <a:r>
              <a:rPr lang="en-US" altLang="zh-CN" dirty="0">
                <a:latin typeface="Times New Roman" panose="02020603050405020304" pitchFamily="18" charset="0"/>
                <a:cs typeface="Times New Roman" panose="02020603050405020304" pitchFamily="18" charset="0"/>
              </a:rPr>
              <a:t>on runtime information. This runtime decision </a:t>
            </a:r>
            <a:r>
              <a:rPr lang="en-US" altLang="zh-CN" dirty="0" smtClean="0">
                <a:latin typeface="Times New Roman" panose="02020603050405020304" pitchFamily="18" charset="0"/>
                <a:cs typeface="Times New Roman" panose="02020603050405020304" pitchFamily="18" charset="0"/>
              </a:rPr>
              <a:t>involves handling </a:t>
            </a:r>
            <a:r>
              <a:rPr lang="en-US" altLang="zh-CN" dirty="0">
                <a:latin typeface="Times New Roman" panose="02020603050405020304" pitchFamily="18" charset="0"/>
                <a:cs typeface="Times New Roman" panose="02020603050405020304" pitchFamily="18" charset="0"/>
              </a:rPr>
              <a:t>of conditional offloading candidates </a:t>
            </a:r>
            <a:r>
              <a:rPr lang="en-US" altLang="zh-CN" dirty="0" smtClean="0">
                <a:latin typeface="Times New Roman" panose="02020603050405020304" pitchFamily="18" charset="0"/>
                <a:cs typeface="Times New Roman" panose="02020603050405020304" pitchFamily="18" charset="0"/>
              </a:rPr>
              <a:t>and </a:t>
            </a:r>
            <a:r>
              <a:rPr lang="en-US" altLang="zh-CN" dirty="0">
                <a:latin typeface="Times New Roman" panose="02020603050405020304" pitchFamily="18" charset="0"/>
                <a:cs typeface="Times New Roman" panose="02020603050405020304" pitchFamily="18" charset="0"/>
              </a:rPr>
              <a:t>dynamic offloading aggressiveness </a:t>
            </a:r>
            <a:r>
              <a:rPr lang="en-US" altLang="zh-CN" dirty="0" smtClean="0">
                <a:latin typeface="Times New Roman" panose="02020603050405020304" pitchFamily="18" charset="0"/>
                <a:cs typeface="Times New Roman" panose="02020603050405020304" pitchFamily="18" charset="0"/>
              </a:rPr>
              <a:t>control. </a:t>
            </a:r>
          </a:p>
          <a:p>
            <a:pPr marL="0" lvl="1" algn="just">
              <a:buSzPct val="60000"/>
            </a:pPr>
            <a:r>
              <a:rPr lang="en-US" altLang="zh-CN" dirty="0" smtClean="0">
                <a:latin typeface="Times New Roman" panose="02020603050405020304" pitchFamily="18" charset="0"/>
                <a:cs typeface="Times New Roman" panose="02020603050405020304" pitchFamily="18" charset="0"/>
              </a:rPr>
              <a:t>(2)</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It </a:t>
            </a:r>
            <a:r>
              <a:rPr lang="en-US" altLang="zh-CN" dirty="0">
                <a:latin typeface="Times New Roman" panose="02020603050405020304" pitchFamily="18" charset="0"/>
                <a:cs typeface="Times New Roman" panose="02020603050405020304" pitchFamily="18" charset="0"/>
              </a:rPr>
              <a:t>packs the offloading information and sends it </a:t>
            </a:r>
            <a:r>
              <a:rPr lang="en-US" altLang="zh-CN" dirty="0" smtClean="0">
                <a:latin typeface="Times New Roman" panose="02020603050405020304" pitchFamily="18" charset="0"/>
                <a:cs typeface="Times New Roman" panose="02020603050405020304" pitchFamily="18" charset="0"/>
              </a:rPr>
              <a:t>to the </a:t>
            </a:r>
            <a:r>
              <a:rPr lang="en-US" altLang="zh-CN" dirty="0">
                <a:latin typeface="Times New Roman" panose="02020603050405020304" pitchFamily="18" charset="0"/>
                <a:cs typeface="Times New Roman" panose="02020603050405020304" pitchFamily="18" charset="0"/>
              </a:rPr>
              <a:t>memory stack SMs.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(3)</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It </a:t>
            </a:r>
            <a:r>
              <a:rPr lang="en-US" altLang="zh-CN" dirty="0">
                <a:latin typeface="Times New Roman" panose="02020603050405020304" pitchFamily="18" charset="0"/>
                <a:cs typeface="Times New Roman" panose="02020603050405020304" pitchFamily="18" charset="0"/>
              </a:rPr>
              <a:t>resumes the offloaded </a:t>
            </a:r>
            <a:r>
              <a:rPr lang="en-US" altLang="zh-CN" dirty="0" smtClean="0">
                <a:latin typeface="Times New Roman" panose="02020603050405020304" pitchFamily="18" charset="0"/>
                <a:cs typeface="Times New Roman" panose="02020603050405020304" pitchFamily="18" charset="0"/>
              </a:rPr>
              <a:t>warp when </a:t>
            </a:r>
            <a:r>
              <a:rPr lang="en-US" altLang="zh-CN" dirty="0">
                <a:latin typeface="Times New Roman" panose="02020603050405020304" pitchFamily="18" charset="0"/>
                <a:cs typeface="Times New Roman" panose="02020603050405020304" pitchFamily="18" charset="0"/>
              </a:rPr>
              <a:t>it receives the corresponding acknowledgment </a:t>
            </a:r>
            <a:r>
              <a:rPr lang="en-US" altLang="zh-CN" dirty="0" smtClean="0">
                <a:latin typeface="Times New Roman" panose="02020603050405020304" pitchFamily="18" charset="0"/>
                <a:cs typeface="Times New Roman" panose="02020603050405020304" pitchFamily="18" charset="0"/>
              </a:rPr>
              <a:t>packet from </a:t>
            </a:r>
            <a:r>
              <a:rPr lang="en-US" altLang="zh-CN" dirty="0">
                <a:latin typeface="Times New Roman" panose="02020603050405020304" pitchFamily="18" charset="0"/>
                <a:cs typeface="Times New Roman" panose="02020603050405020304" pitchFamily="18" charset="0"/>
              </a:rPr>
              <a:t>memory stack SMs</a:t>
            </a:r>
            <a:r>
              <a:rPr lang="en-US" altLang="zh-CN" dirty="0" smtClean="0">
                <a:latin typeface="Times New Roman" panose="02020603050405020304" pitchFamily="18" charset="0"/>
                <a:cs typeface="Times New Roman" panose="02020603050405020304" pitchFamily="18" charset="0"/>
              </a:rPr>
              <a:t>.</a:t>
            </a:r>
          </a:p>
          <a:p>
            <a:pPr marL="0" lvl="1" algn="just">
              <a:buSzPct val="60000"/>
            </a:pP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2</a:t>
            </a:r>
            <a:r>
              <a:rPr lang="zh-CN" altLang="en-US" dirty="0" smtClean="0">
                <a:latin typeface="Times New Roman" panose="02020603050405020304" pitchFamily="18" charset="0"/>
                <a:cs typeface="Times New Roman" panose="02020603050405020304" pitchFamily="18" charset="0"/>
              </a:rPr>
              <a:t>、</a:t>
            </a:r>
            <a:r>
              <a:rPr lang="en-US" altLang="zh-CN" b="1" dirty="0" smtClean="0">
                <a:latin typeface="Times New Roman" panose="02020603050405020304" pitchFamily="18" charset="0"/>
                <a:cs typeface="Times New Roman" panose="02020603050405020304" pitchFamily="18" charset="0"/>
              </a:rPr>
              <a:t>Channel </a:t>
            </a:r>
            <a:r>
              <a:rPr lang="en-US" altLang="zh-CN" b="1" dirty="0">
                <a:latin typeface="Times New Roman" panose="02020603050405020304" pitchFamily="18" charset="0"/>
                <a:cs typeface="Times New Roman" panose="02020603050405020304" pitchFamily="18" charset="0"/>
              </a:rPr>
              <a:t>Busy </a:t>
            </a:r>
            <a:r>
              <a:rPr lang="en-US" altLang="zh-CN" b="1" dirty="0" smtClean="0">
                <a:latin typeface="Times New Roman" panose="02020603050405020304" pitchFamily="18" charset="0"/>
                <a:cs typeface="Times New Roman" panose="02020603050405020304" pitchFamily="18" charset="0"/>
              </a:rPr>
              <a:t>Monitor : </a:t>
            </a:r>
            <a:r>
              <a:rPr lang="en-US" altLang="zh-CN" dirty="0" smtClean="0">
                <a:latin typeface="Times New Roman" panose="02020603050405020304" pitchFamily="18" charset="0"/>
                <a:cs typeface="Times New Roman" panose="02020603050405020304" pitchFamily="18" charset="0"/>
              </a:rPr>
              <a:t>The </a:t>
            </a:r>
            <a:r>
              <a:rPr lang="en-US" altLang="zh-CN" dirty="0">
                <a:latin typeface="Times New Roman" panose="02020603050405020304" pitchFamily="18" charset="0"/>
                <a:cs typeface="Times New Roman" panose="02020603050405020304" pitchFamily="18" charset="0"/>
              </a:rPr>
              <a:t>Channel Busy </a:t>
            </a:r>
            <a:r>
              <a:rPr lang="en-US" altLang="zh-CN" dirty="0" smtClean="0">
                <a:latin typeface="Times New Roman" panose="02020603050405020304" pitchFamily="18" charset="0"/>
                <a:cs typeface="Times New Roman" panose="02020603050405020304" pitchFamily="18" charset="0"/>
              </a:rPr>
              <a:t>Monitor tracks </a:t>
            </a:r>
            <a:r>
              <a:rPr lang="en-US" altLang="zh-CN" dirty="0">
                <a:latin typeface="Times New Roman" panose="02020603050405020304" pitchFamily="18" charset="0"/>
                <a:cs typeface="Times New Roman" panose="02020603050405020304" pitchFamily="18" charset="0"/>
              </a:rPr>
              <a:t>the utilization of off-chip TX/RX channels. When the utilization rate of a channel reaches a pre-defined </a:t>
            </a:r>
            <a:r>
              <a:rPr lang="en-US" altLang="zh-CN" dirty="0" smtClean="0">
                <a:latin typeface="Times New Roman" panose="02020603050405020304" pitchFamily="18" charset="0"/>
                <a:cs typeface="Times New Roman" panose="02020603050405020304" pitchFamily="18" charset="0"/>
              </a:rPr>
              <a:t>threshold, it </a:t>
            </a:r>
            <a:r>
              <a:rPr lang="en-US" altLang="zh-CN" dirty="0">
                <a:latin typeface="Times New Roman" panose="02020603050405020304" pitchFamily="18" charset="0"/>
                <a:cs typeface="Times New Roman" panose="02020603050405020304" pitchFamily="18" charset="0"/>
              </a:rPr>
              <a:t>reports the channel as busy to the Offload Controller </a:t>
            </a:r>
            <a:r>
              <a:rPr lang="en-US" altLang="zh-CN" dirty="0" smtClean="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pPr marL="0" lvl="1" algn="just">
              <a:buSzPct val="60000"/>
            </a:pP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3</a:t>
            </a:r>
            <a:r>
              <a:rPr lang="zh-CN" altLang="en-US" dirty="0" smtClean="0">
                <a:latin typeface="Times New Roman" panose="02020603050405020304" pitchFamily="18" charset="0"/>
                <a:cs typeface="Times New Roman" panose="02020603050405020304" pitchFamily="18" charset="0"/>
              </a:rPr>
              <a:t>、</a:t>
            </a:r>
            <a:r>
              <a:rPr lang="en-US" altLang="zh-CN" b="1" dirty="0" smtClean="0">
                <a:latin typeface="Times New Roman" panose="02020603050405020304" pitchFamily="18" charset="0"/>
                <a:cs typeface="Times New Roman" panose="02020603050405020304" pitchFamily="18" charset="0"/>
              </a:rPr>
              <a:t>Memory </a:t>
            </a:r>
            <a:r>
              <a:rPr lang="en-US" altLang="zh-CN" b="1" dirty="0">
                <a:latin typeface="Times New Roman" panose="02020603050405020304" pitchFamily="18" charset="0"/>
                <a:cs typeface="Times New Roman" panose="02020603050405020304" pitchFamily="18" charset="0"/>
              </a:rPr>
              <a:t>Map </a:t>
            </a:r>
            <a:r>
              <a:rPr lang="en-US" altLang="zh-CN" b="1" dirty="0" smtClean="0">
                <a:latin typeface="Times New Roman" panose="02020603050405020304" pitchFamily="18" charset="0"/>
                <a:cs typeface="Times New Roman" panose="02020603050405020304" pitchFamily="18" charset="0"/>
              </a:rPr>
              <a:t>Analyzer</a:t>
            </a:r>
            <a:r>
              <a:rPr lang="en-US" altLang="zh-CN" dirty="0" smtClean="0">
                <a:latin typeface="Times New Roman" panose="02020603050405020304" pitchFamily="18" charset="0"/>
                <a:cs typeface="Times New Roman" panose="02020603050405020304" pitchFamily="18" charset="0"/>
              </a:rPr>
              <a:t> </a:t>
            </a:r>
            <a:r>
              <a:rPr lang="en-US" altLang="zh-CN" b="1"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 The </a:t>
            </a:r>
            <a:r>
              <a:rPr lang="en-US" altLang="zh-CN" dirty="0">
                <a:latin typeface="Times New Roman" panose="02020603050405020304" pitchFamily="18" charset="0"/>
                <a:cs typeface="Times New Roman" panose="02020603050405020304" pitchFamily="18" charset="0"/>
              </a:rPr>
              <a:t>Memory Map </a:t>
            </a:r>
            <a:r>
              <a:rPr lang="en-US" altLang="zh-CN" dirty="0" smtClean="0">
                <a:latin typeface="Times New Roman" panose="02020603050405020304" pitchFamily="18" charset="0"/>
                <a:cs typeface="Times New Roman" panose="02020603050405020304" pitchFamily="18" charset="0"/>
              </a:rPr>
              <a:t>Analyzer is </a:t>
            </a:r>
            <a:r>
              <a:rPr lang="en-US" altLang="zh-CN" dirty="0">
                <a:latin typeface="Times New Roman" panose="02020603050405020304" pitchFamily="18" charset="0"/>
                <a:cs typeface="Times New Roman" panose="02020603050405020304" pitchFamily="18" charset="0"/>
              </a:rPr>
              <a:t>set up by the GPU Runtime to provide the number of </a:t>
            </a:r>
            <a:r>
              <a:rPr lang="en-US" altLang="zh-CN" dirty="0" smtClean="0">
                <a:latin typeface="Times New Roman" panose="02020603050405020304" pitchFamily="18" charset="0"/>
                <a:cs typeface="Times New Roman" panose="02020603050405020304" pitchFamily="18" charset="0"/>
              </a:rPr>
              <a:t>memory </a:t>
            </a:r>
            <a:r>
              <a:rPr lang="en-US" altLang="zh-CN" dirty="0">
                <a:latin typeface="Times New Roman" panose="02020603050405020304" pitchFamily="18" charset="0"/>
                <a:cs typeface="Times New Roman" panose="02020603050405020304" pitchFamily="18" charset="0"/>
              </a:rPr>
              <a:t>stacks accessed by each offloading candidate instance </a:t>
            </a:r>
            <a:r>
              <a:rPr lang="en-US" altLang="zh-CN" dirty="0" smtClean="0">
                <a:latin typeface="Times New Roman" panose="02020603050405020304" pitchFamily="18" charset="0"/>
                <a:cs typeface="Times New Roman" panose="02020603050405020304" pitchFamily="18" charset="0"/>
              </a:rPr>
              <a:t>for all </a:t>
            </a:r>
            <a:r>
              <a:rPr lang="en-US" altLang="zh-CN" dirty="0">
                <a:latin typeface="Times New Roman" panose="02020603050405020304" pitchFamily="18" charset="0"/>
                <a:cs typeface="Times New Roman" panose="02020603050405020304" pitchFamily="18" charset="0"/>
              </a:rPr>
              <a:t>different potential stack mappings. </a:t>
            </a:r>
          </a:p>
        </p:txBody>
      </p:sp>
    </p:spTree>
    <p:extLst>
      <p:ext uri="{BB962C8B-B14F-4D97-AF65-F5344CB8AC3E}">
        <p14:creationId xmlns:p14="http://schemas.microsoft.com/office/powerpoint/2010/main" val="17662292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Design of NDP Offloading</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Interface between the compiler and the </a:t>
            </a:r>
            <a:r>
              <a:rPr lang="en-US" altLang="zh-CN" sz="2400" b="1" dirty="0" smtClean="0">
                <a:latin typeface="Times New Roman" panose="02020603050405020304" pitchFamily="18" charset="0"/>
                <a:cs typeface="Times New Roman" panose="02020603050405020304" pitchFamily="18" charset="0"/>
              </a:rPr>
              <a:t>hardware</a:t>
            </a:r>
            <a:endParaRPr lang="en-US" altLang="zh-CN" sz="2400" b="1" dirty="0">
              <a:latin typeface="Times New Roman" panose="02020603050405020304" pitchFamily="18" charset="0"/>
              <a:cs typeface="Times New Roman" panose="02020603050405020304" pitchFamily="18" charset="0"/>
            </a:endParaRPr>
          </a:p>
        </p:txBody>
      </p:sp>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1754326"/>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1)</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We </a:t>
            </a:r>
            <a:r>
              <a:rPr lang="en-US" altLang="zh-CN" dirty="0">
                <a:latin typeface="Times New Roman" panose="02020603050405020304" pitchFamily="18" charset="0"/>
                <a:cs typeface="Times New Roman" panose="02020603050405020304" pitchFamily="18" charset="0"/>
              </a:rPr>
              <a:t>introduce a new </a:t>
            </a:r>
            <a:r>
              <a:rPr lang="en-US" altLang="zh-CN" dirty="0" smtClean="0">
                <a:latin typeface="Times New Roman" panose="02020603050405020304" pitchFamily="18" charset="0"/>
                <a:cs typeface="Times New Roman" panose="02020603050405020304" pitchFamily="18" charset="0"/>
              </a:rPr>
              <a:t>instruction </a:t>
            </a:r>
            <a:r>
              <a:rPr lang="en-US" altLang="zh-CN" dirty="0">
                <a:latin typeface="Times New Roman" panose="02020603050405020304" pitchFamily="18" charset="0"/>
                <a:cs typeface="Times New Roman" panose="02020603050405020304" pitchFamily="18" charset="0"/>
              </a:rPr>
              <a:t>in the ISA that is used by the compiler to indicate </a:t>
            </a:r>
            <a:r>
              <a:rPr lang="en-US" altLang="zh-CN" dirty="0" smtClean="0">
                <a:latin typeface="Times New Roman" panose="02020603050405020304" pitchFamily="18" charset="0"/>
                <a:cs typeface="Times New Roman" panose="02020603050405020304" pitchFamily="18" charset="0"/>
              </a:rPr>
              <a:t>the beginning </a:t>
            </a:r>
            <a:r>
              <a:rPr lang="en-US" altLang="zh-CN" dirty="0">
                <a:latin typeface="Times New Roman" panose="02020603050405020304" pitchFamily="18" charset="0"/>
                <a:cs typeface="Times New Roman" panose="02020603050405020304" pitchFamily="18" charset="0"/>
              </a:rPr>
              <a:t>of an offloading candidate block to the </a:t>
            </a:r>
            <a:r>
              <a:rPr lang="en-US" altLang="zh-CN" dirty="0" smtClean="0">
                <a:latin typeface="Times New Roman" panose="02020603050405020304" pitchFamily="18" charset="0"/>
                <a:cs typeface="Times New Roman" panose="02020603050405020304" pitchFamily="18" charset="0"/>
              </a:rPr>
              <a:t>hardware. </a:t>
            </a:r>
          </a:p>
          <a:p>
            <a:pPr marL="0" lvl="1" algn="just">
              <a:buSzPct val="60000"/>
            </a:pPr>
            <a:r>
              <a:rPr lang="en-US" altLang="zh-CN" dirty="0" smtClean="0">
                <a:latin typeface="Times New Roman" panose="02020603050405020304" pitchFamily="18" charset="0"/>
                <a:cs typeface="Times New Roman" panose="02020603050405020304" pitchFamily="18" charset="0"/>
              </a:rPr>
              <a:t>(2)</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The </a:t>
            </a:r>
            <a:r>
              <a:rPr lang="en-US" altLang="zh-CN" dirty="0">
                <a:latin typeface="Times New Roman" panose="02020603050405020304" pitchFamily="18" charset="0"/>
                <a:cs typeface="Times New Roman" panose="02020603050405020304" pitchFamily="18" charset="0"/>
              </a:rPr>
              <a:t>compiler provides </a:t>
            </a:r>
            <a:r>
              <a:rPr lang="en-US" altLang="zh-CN" dirty="0" smtClean="0">
                <a:latin typeface="Times New Roman" panose="02020603050405020304" pitchFamily="18" charset="0"/>
                <a:cs typeface="Times New Roman" panose="02020603050405020304" pitchFamily="18" charset="0"/>
              </a:rPr>
              <a:t>an offloading </a:t>
            </a:r>
            <a:r>
              <a:rPr lang="en-US" altLang="zh-CN" dirty="0">
                <a:latin typeface="Times New Roman" panose="02020603050405020304" pitchFamily="18" charset="0"/>
                <a:cs typeface="Times New Roman" panose="02020603050405020304" pitchFamily="18" charset="0"/>
              </a:rPr>
              <a:t>metadata </a:t>
            </a:r>
            <a:r>
              <a:rPr lang="en-US" altLang="zh-CN" dirty="0" smtClean="0">
                <a:latin typeface="Times New Roman" panose="02020603050405020304" pitchFamily="18" charset="0"/>
                <a:cs typeface="Times New Roman" panose="02020603050405020304" pitchFamily="18" charset="0"/>
              </a:rPr>
              <a:t>table in </a:t>
            </a:r>
            <a:r>
              <a:rPr lang="en-US" altLang="zh-CN" dirty="0">
                <a:latin typeface="Times New Roman" panose="02020603050405020304" pitchFamily="18" charset="0"/>
                <a:cs typeface="Times New Roman" panose="02020603050405020304" pitchFamily="18" charset="0"/>
              </a:rPr>
              <a:t>the program to the hardware. Each entry in this </a:t>
            </a:r>
            <a:r>
              <a:rPr lang="en-US" altLang="zh-CN" dirty="0" smtClean="0">
                <a:latin typeface="Times New Roman" panose="02020603050405020304" pitchFamily="18" charset="0"/>
                <a:cs typeface="Times New Roman" panose="02020603050405020304" pitchFamily="18" charset="0"/>
              </a:rPr>
              <a:t>table is </a:t>
            </a:r>
            <a:r>
              <a:rPr lang="en-US" altLang="zh-CN" dirty="0">
                <a:latin typeface="Times New Roman" panose="02020603050405020304" pitchFamily="18" charset="0"/>
                <a:cs typeface="Times New Roman" panose="02020603050405020304" pitchFamily="18" charset="0"/>
              </a:rPr>
              <a:t>associated with an offloading candidate, and provides </a:t>
            </a:r>
            <a:r>
              <a:rPr lang="en-US" altLang="zh-CN" dirty="0" smtClean="0">
                <a:latin typeface="Times New Roman" panose="02020603050405020304" pitchFamily="18" charset="0"/>
                <a:cs typeface="Times New Roman" panose="02020603050405020304" pitchFamily="18" charset="0"/>
              </a:rPr>
              <a:t>the begin/end </a:t>
            </a:r>
            <a:r>
              <a:rPr lang="en-US" altLang="zh-CN" dirty="0">
                <a:latin typeface="Times New Roman" panose="02020603050405020304" pitchFamily="18" charset="0"/>
                <a:cs typeface="Times New Roman" panose="02020603050405020304" pitchFamily="18" charset="0"/>
              </a:rPr>
              <a:t>PC addresses, live-in/live-out registers, 2-bit </a:t>
            </a:r>
            <a:r>
              <a:rPr lang="en-US" altLang="zh-CN" dirty="0" smtClean="0">
                <a:latin typeface="Times New Roman" panose="02020603050405020304" pitchFamily="18" charset="0"/>
                <a:cs typeface="Times New Roman" panose="02020603050405020304" pitchFamily="18" charset="0"/>
              </a:rPr>
              <a:t>tags to </a:t>
            </a:r>
            <a:r>
              <a:rPr lang="en-US" altLang="zh-CN" dirty="0">
                <a:latin typeface="Times New Roman" panose="02020603050405020304" pitchFamily="18" charset="0"/>
                <a:cs typeface="Times New Roman" panose="02020603050405020304" pitchFamily="18" charset="0"/>
              </a:rPr>
              <a:t>indicate the TX/RX channel </a:t>
            </a:r>
            <a:r>
              <a:rPr lang="en-US" altLang="zh-CN" dirty="0" smtClean="0">
                <a:latin typeface="Times New Roman" panose="02020603050405020304" pitchFamily="18" charset="0"/>
                <a:cs typeface="Times New Roman" panose="02020603050405020304" pitchFamily="18" charset="0"/>
              </a:rPr>
              <a:t>savings, </a:t>
            </a:r>
            <a:r>
              <a:rPr lang="en-US" altLang="zh-CN" dirty="0">
                <a:latin typeface="Times New Roman" panose="02020603050405020304" pitchFamily="18" charset="0"/>
                <a:cs typeface="Times New Roman" panose="02020603050405020304" pitchFamily="18" charset="0"/>
              </a:rPr>
              <a:t>and </a:t>
            </a:r>
            <a:r>
              <a:rPr lang="en-US" altLang="zh-CN" dirty="0" smtClean="0">
                <a:latin typeface="Times New Roman" panose="02020603050405020304" pitchFamily="18" charset="0"/>
                <a:cs typeface="Times New Roman" panose="02020603050405020304" pitchFamily="18" charset="0"/>
              </a:rPr>
              <a:t>the condition </a:t>
            </a:r>
            <a:r>
              <a:rPr lang="en-US" altLang="zh-CN" dirty="0">
                <a:latin typeface="Times New Roman" panose="02020603050405020304" pitchFamily="18" charset="0"/>
                <a:cs typeface="Times New Roman" panose="02020603050405020304" pitchFamily="18" charset="0"/>
              </a:rPr>
              <a:t>for conditional offloading </a:t>
            </a:r>
            <a:r>
              <a:rPr lang="en-US" altLang="zh-CN" dirty="0" smtClean="0">
                <a:latin typeface="Times New Roman" panose="02020603050405020304" pitchFamily="18" charset="0"/>
                <a:cs typeface="Times New Roman" panose="02020603050405020304" pitchFamily="18" charset="0"/>
              </a:rPr>
              <a:t>candidates. This </a:t>
            </a:r>
            <a:r>
              <a:rPr lang="en-US" altLang="zh-CN" dirty="0">
                <a:latin typeface="Times New Roman" panose="02020603050405020304" pitchFamily="18" charset="0"/>
                <a:cs typeface="Times New Roman" panose="02020603050405020304" pitchFamily="18" charset="0"/>
              </a:rPr>
              <a:t>table is allocated by the compiler and placed in </a:t>
            </a:r>
            <a:r>
              <a:rPr lang="en-US" altLang="zh-CN" dirty="0" smtClean="0">
                <a:latin typeface="Times New Roman" panose="02020603050405020304" pitchFamily="18" charset="0"/>
                <a:cs typeface="Times New Roman" panose="02020603050405020304" pitchFamily="18" charset="0"/>
              </a:rPr>
              <a:t>on-chip Shared Memory.</a:t>
            </a:r>
          </a:p>
        </p:txBody>
      </p:sp>
      <p:sp>
        <p:nvSpPr>
          <p:cNvPr id="7" name="TextBox 6"/>
          <p:cNvSpPr txBox="1"/>
          <p:nvPr/>
        </p:nvSpPr>
        <p:spPr>
          <a:xfrm>
            <a:off x="0" y="3410373"/>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Offloading candidate block detection</a:t>
            </a:r>
          </a:p>
        </p:txBody>
      </p:sp>
      <p:sp>
        <p:nvSpPr>
          <p:cNvPr id="8" name="TextBox 2">
            <a:extLst>
              <a:ext uri="{FF2B5EF4-FFF2-40B4-BE49-F238E27FC236}">
                <a16:creationId xmlns:a16="http://schemas.microsoft.com/office/drawing/2014/main" xmlns="" id="{41A074E2-711E-4E90-9497-8DFA7E8F9FBE}"/>
              </a:ext>
            </a:extLst>
          </p:cNvPr>
          <p:cNvSpPr txBox="1"/>
          <p:nvPr/>
        </p:nvSpPr>
        <p:spPr>
          <a:xfrm>
            <a:off x="-6" y="3872038"/>
            <a:ext cx="12192001" cy="1200329"/>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	In </a:t>
            </a:r>
            <a:r>
              <a:rPr lang="en-US" altLang="zh-CN" dirty="0">
                <a:latin typeface="Times New Roman" panose="02020603050405020304" pitchFamily="18" charset="0"/>
                <a:cs typeface="Times New Roman" panose="02020603050405020304" pitchFamily="18" charset="0"/>
              </a:rPr>
              <a:t>the </a:t>
            </a:r>
            <a:r>
              <a:rPr lang="en-US" altLang="zh-CN" dirty="0" smtClean="0">
                <a:latin typeface="Times New Roman" panose="02020603050405020304" pitchFamily="18" charset="0"/>
                <a:cs typeface="Times New Roman" panose="02020603050405020304" pitchFamily="18" charset="0"/>
              </a:rPr>
              <a:t>pipeline, each </a:t>
            </a:r>
            <a:r>
              <a:rPr lang="en-US" altLang="zh-CN" dirty="0">
                <a:latin typeface="Times New Roman" panose="02020603050405020304" pitchFamily="18" charset="0"/>
                <a:cs typeface="Times New Roman" panose="02020603050405020304" pitchFamily="18" charset="0"/>
              </a:rPr>
              <a:t>instruction is decoded and placed into the </a:t>
            </a:r>
            <a:r>
              <a:rPr lang="en-US" altLang="zh-CN" dirty="0" smtClean="0">
                <a:latin typeface="Times New Roman" panose="02020603050405020304" pitchFamily="18" charset="0"/>
                <a:cs typeface="Times New Roman" panose="02020603050405020304" pitchFamily="18" charset="0"/>
              </a:rPr>
              <a:t>Instruction Buffer. </a:t>
            </a:r>
            <a:r>
              <a:rPr lang="en-US" altLang="zh-CN" dirty="0">
                <a:latin typeface="Times New Roman" panose="02020603050405020304" pitchFamily="18" charset="0"/>
                <a:cs typeface="Times New Roman" panose="02020603050405020304" pitchFamily="18" charset="0"/>
              </a:rPr>
              <a:t>When the Instruction Buffer detects the </a:t>
            </a:r>
            <a:r>
              <a:rPr lang="en-US" altLang="zh-CN" dirty="0" smtClean="0">
                <a:latin typeface="Times New Roman" panose="02020603050405020304" pitchFamily="18" charset="0"/>
                <a:cs typeface="Times New Roman" panose="02020603050405020304" pitchFamily="18" charset="0"/>
              </a:rPr>
              <a:t>instruction </a:t>
            </a:r>
            <a:r>
              <a:rPr lang="en-US" altLang="zh-CN" dirty="0">
                <a:latin typeface="Times New Roman" panose="02020603050405020304" pitchFamily="18" charset="0"/>
                <a:cs typeface="Times New Roman" panose="02020603050405020304" pitchFamily="18" charset="0"/>
              </a:rPr>
              <a:t>as the beginning of an offloading candidate block, </a:t>
            </a:r>
            <a:r>
              <a:rPr lang="en-US" altLang="zh-CN" dirty="0" smtClean="0">
                <a:latin typeface="Times New Roman" panose="02020603050405020304" pitchFamily="18" charset="0"/>
                <a:cs typeface="Times New Roman" panose="02020603050405020304" pitchFamily="18" charset="0"/>
              </a:rPr>
              <a:t>it marks </a:t>
            </a:r>
            <a:r>
              <a:rPr lang="en-US" altLang="zh-CN" dirty="0">
                <a:latin typeface="Times New Roman" panose="02020603050405020304" pitchFamily="18" charset="0"/>
                <a:cs typeface="Times New Roman" panose="02020603050405020304" pitchFamily="18" charset="0"/>
              </a:rPr>
              <a:t>this warp as not ready, and consults the Offload </a:t>
            </a:r>
            <a:r>
              <a:rPr lang="en-US" altLang="zh-CN" dirty="0" smtClean="0">
                <a:latin typeface="Times New Roman" panose="02020603050405020304" pitchFamily="18" charset="0"/>
                <a:cs typeface="Times New Roman" panose="02020603050405020304" pitchFamily="18" charset="0"/>
              </a:rPr>
              <a:t>Controller for </a:t>
            </a:r>
            <a:r>
              <a:rPr lang="en-US" altLang="zh-CN" dirty="0">
                <a:latin typeface="Times New Roman" panose="02020603050405020304" pitchFamily="18" charset="0"/>
                <a:cs typeface="Times New Roman" panose="02020603050405020304" pitchFamily="18" charset="0"/>
              </a:rPr>
              <a:t>an offloading decision. The Offload </a:t>
            </a:r>
            <a:r>
              <a:rPr lang="en-US" altLang="zh-CN" dirty="0" smtClean="0">
                <a:latin typeface="Times New Roman" panose="02020603050405020304" pitchFamily="18" charset="0"/>
                <a:cs typeface="Times New Roman" panose="02020603050405020304" pitchFamily="18" charset="0"/>
              </a:rPr>
              <a:t>Controller fetches </a:t>
            </a:r>
            <a:r>
              <a:rPr lang="en-US" altLang="zh-CN" dirty="0">
                <a:latin typeface="Times New Roman" panose="02020603050405020304" pitchFamily="18" charset="0"/>
                <a:cs typeface="Times New Roman" panose="02020603050405020304" pitchFamily="18" charset="0"/>
              </a:rPr>
              <a:t>its offloading metadata from Shared </a:t>
            </a:r>
            <a:r>
              <a:rPr lang="en-US" altLang="zh-CN" dirty="0" smtClean="0">
                <a:latin typeface="Times New Roman" panose="02020603050405020304" pitchFamily="18" charset="0"/>
                <a:cs typeface="Times New Roman" panose="02020603050405020304" pitchFamily="18" charset="0"/>
              </a:rPr>
              <a:t>Memory, and uses </a:t>
            </a:r>
            <a:r>
              <a:rPr lang="en-US" altLang="zh-CN" dirty="0">
                <a:latin typeface="Times New Roman" panose="02020603050405020304" pitchFamily="18" charset="0"/>
                <a:cs typeface="Times New Roman" panose="02020603050405020304" pitchFamily="18" charset="0"/>
              </a:rPr>
              <a:t>it to make an offloading decision.</a:t>
            </a:r>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3055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Design of NDP Offloading</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Dynamic offloading decision</a:t>
            </a:r>
          </a:p>
        </p:txBody>
      </p:sp>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5078313"/>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The </a:t>
            </a:r>
            <a:r>
              <a:rPr lang="en-US" altLang="zh-CN" dirty="0">
                <a:latin typeface="Times New Roman" panose="02020603050405020304" pitchFamily="18" charset="0"/>
                <a:cs typeface="Times New Roman" panose="02020603050405020304" pitchFamily="18" charset="0"/>
              </a:rPr>
              <a:t>dynamic </a:t>
            </a:r>
            <a:r>
              <a:rPr lang="en-US" altLang="zh-CN" dirty="0" smtClean="0">
                <a:latin typeface="Times New Roman" panose="02020603050405020304" pitchFamily="18" charset="0"/>
                <a:cs typeface="Times New Roman" panose="02020603050405020304" pitchFamily="18" charset="0"/>
              </a:rPr>
              <a:t>offloading decision </a:t>
            </a:r>
            <a:r>
              <a:rPr lang="en-US" altLang="zh-CN" dirty="0">
                <a:latin typeface="Times New Roman" panose="02020603050405020304" pitchFamily="18" charset="0"/>
                <a:cs typeface="Times New Roman" panose="02020603050405020304" pitchFamily="18" charset="0"/>
              </a:rPr>
              <a:t>consists of three steps: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(1) </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The </a:t>
            </a:r>
            <a:r>
              <a:rPr lang="en-US" altLang="zh-CN" dirty="0">
                <a:latin typeface="Times New Roman" panose="02020603050405020304" pitchFamily="18" charset="0"/>
                <a:cs typeface="Times New Roman" panose="02020603050405020304" pitchFamily="18" charset="0"/>
              </a:rPr>
              <a:t>Offload </a:t>
            </a:r>
            <a:r>
              <a:rPr lang="en-US" altLang="zh-CN" dirty="0" smtClean="0">
                <a:latin typeface="Times New Roman" panose="02020603050405020304" pitchFamily="18" charset="0"/>
                <a:cs typeface="Times New Roman" panose="02020603050405020304" pitchFamily="18" charset="0"/>
              </a:rPr>
              <a:t>Controller checks </a:t>
            </a:r>
            <a:r>
              <a:rPr lang="en-US" altLang="zh-CN" dirty="0">
                <a:latin typeface="Times New Roman" panose="02020603050405020304" pitchFamily="18" charset="0"/>
                <a:cs typeface="Times New Roman" panose="02020603050405020304" pitchFamily="18" charset="0"/>
              </a:rPr>
              <a:t>whether the condition for offloading is true for a </a:t>
            </a:r>
            <a:r>
              <a:rPr lang="en-US" altLang="zh-CN" dirty="0" smtClean="0">
                <a:latin typeface="Times New Roman" panose="02020603050405020304" pitchFamily="18" charset="0"/>
                <a:cs typeface="Times New Roman" panose="02020603050405020304" pitchFamily="18" charset="0"/>
              </a:rPr>
              <a:t>conditional </a:t>
            </a:r>
            <a:r>
              <a:rPr lang="en-US" altLang="zh-CN" dirty="0">
                <a:latin typeface="Times New Roman" panose="02020603050405020304" pitchFamily="18" charset="0"/>
                <a:cs typeface="Times New Roman" panose="02020603050405020304" pitchFamily="18" charset="0"/>
              </a:rPr>
              <a:t>offloading candidate. It does so by getting the </a:t>
            </a:r>
            <a:r>
              <a:rPr lang="en-US" altLang="zh-CN" dirty="0" smtClean="0">
                <a:latin typeface="Times New Roman" panose="02020603050405020304" pitchFamily="18" charset="0"/>
                <a:cs typeface="Times New Roman" panose="02020603050405020304" pitchFamily="18" charset="0"/>
              </a:rPr>
              <a:t>corresponding </a:t>
            </a:r>
            <a:r>
              <a:rPr lang="en-US" altLang="zh-CN" dirty="0">
                <a:latin typeface="Times New Roman" panose="02020603050405020304" pitchFamily="18" charset="0"/>
                <a:cs typeface="Times New Roman" panose="02020603050405020304" pitchFamily="18" charset="0"/>
              </a:rPr>
              <a:t>register value from the Operand </a:t>
            </a:r>
            <a:r>
              <a:rPr lang="en-US" altLang="zh-CN" dirty="0" smtClean="0">
                <a:latin typeface="Times New Roman" panose="02020603050405020304" pitchFamily="18" charset="0"/>
                <a:cs typeface="Times New Roman" panose="02020603050405020304" pitchFamily="18" charset="0"/>
              </a:rPr>
              <a:t>Collector and performing </a:t>
            </a:r>
            <a:r>
              <a:rPr lang="en-US" altLang="zh-CN" dirty="0">
                <a:latin typeface="Times New Roman" panose="02020603050405020304" pitchFamily="18" charset="0"/>
                <a:cs typeface="Times New Roman" panose="02020603050405020304" pitchFamily="18" charset="0"/>
              </a:rPr>
              <a:t>the value comparison based on the </a:t>
            </a:r>
            <a:r>
              <a:rPr lang="en-US" altLang="zh-CN" dirty="0" smtClean="0">
                <a:latin typeface="Times New Roman" panose="02020603050405020304" pitchFamily="18" charset="0"/>
                <a:cs typeface="Times New Roman" panose="02020603050405020304" pitchFamily="18" charset="0"/>
              </a:rPr>
              <a:t>corresponding condition . </a:t>
            </a:r>
          </a:p>
          <a:p>
            <a:pPr marL="0" lvl="1" algn="just">
              <a:buSzPct val="60000"/>
            </a:pPr>
            <a:r>
              <a:rPr lang="en-US" altLang="zh-CN" dirty="0" smtClean="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2) </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If </a:t>
            </a:r>
            <a:r>
              <a:rPr lang="en-US" altLang="zh-CN" dirty="0">
                <a:latin typeface="Times New Roman" panose="02020603050405020304" pitchFamily="18" charset="0"/>
                <a:cs typeface="Times New Roman" panose="02020603050405020304" pitchFamily="18" charset="0"/>
              </a:rPr>
              <a:t>one of the TX/RX </a:t>
            </a:r>
            <a:r>
              <a:rPr lang="en-US" altLang="zh-CN" dirty="0" smtClean="0">
                <a:latin typeface="Times New Roman" panose="02020603050405020304" pitchFamily="18" charset="0"/>
                <a:cs typeface="Times New Roman" panose="02020603050405020304" pitchFamily="18" charset="0"/>
              </a:rPr>
              <a:t>channels is </a:t>
            </a:r>
            <a:r>
              <a:rPr lang="en-US" altLang="zh-CN" dirty="0">
                <a:latin typeface="Times New Roman" panose="02020603050405020304" pitchFamily="18" charset="0"/>
                <a:cs typeface="Times New Roman" panose="02020603050405020304" pitchFamily="18" charset="0"/>
              </a:rPr>
              <a:t>signaled as busy by the Channel Busy </a:t>
            </a:r>
            <a:r>
              <a:rPr lang="en-US" altLang="zh-CN" dirty="0" smtClean="0">
                <a:latin typeface="Times New Roman" panose="02020603050405020304" pitchFamily="18" charset="0"/>
                <a:cs typeface="Times New Roman" panose="02020603050405020304" pitchFamily="18" charset="0"/>
              </a:rPr>
              <a:t>Monitor and the </a:t>
            </a:r>
            <a:r>
              <a:rPr lang="en-US" altLang="zh-CN" dirty="0">
                <a:latin typeface="Times New Roman" panose="02020603050405020304" pitchFamily="18" charset="0"/>
                <a:cs typeface="Times New Roman" panose="02020603050405020304" pitchFamily="18" charset="0"/>
              </a:rPr>
              <a:t>2-bit tag for this block indicates that it would </a:t>
            </a:r>
            <a:r>
              <a:rPr lang="en-US" altLang="zh-CN" dirty="0" smtClean="0">
                <a:latin typeface="Times New Roman" panose="02020603050405020304" pitchFamily="18" charset="0"/>
                <a:cs typeface="Times New Roman" panose="02020603050405020304" pitchFamily="18" charset="0"/>
              </a:rPr>
              <a:t>introduce more </a:t>
            </a:r>
            <a:r>
              <a:rPr lang="en-US" altLang="zh-CN" dirty="0">
                <a:latin typeface="Times New Roman" panose="02020603050405020304" pitchFamily="18" charset="0"/>
                <a:cs typeface="Times New Roman" panose="02020603050405020304" pitchFamily="18" charset="0"/>
              </a:rPr>
              <a:t>memory traffic to a busy channel, the Offload </a:t>
            </a:r>
            <a:r>
              <a:rPr lang="en-US" altLang="zh-CN" dirty="0" smtClean="0">
                <a:latin typeface="Times New Roman" panose="02020603050405020304" pitchFamily="18" charset="0"/>
                <a:cs typeface="Times New Roman" panose="02020603050405020304" pitchFamily="18" charset="0"/>
              </a:rPr>
              <a:t>Controller does not offload </a:t>
            </a:r>
            <a:r>
              <a:rPr lang="en-US" altLang="zh-CN" dirty="0">
                <a:latin typeface="Times New Roman" panose="02020603050405020304" pitchFamily="18" charset="0"/>
                <a:cs typeface="Times New Roman" panose="02020603050405020304" pitchFamily="18" charset="0"/>
              </a:rPr>
              <a:t>it.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3) </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The </a:t>
            </a:r>
            <a:r>
              <a:rPr lang="en-US" altLang="zh-CN" dirty="0">
                <a:latin typeface="Times New Roman" panose="02020603050405020304" pitchFamily="18" charset="0"/>
                <a:cs typeface="Times New Roman" panose="02020603050405020304" pitchFamily="18" charset="0"/>
              </a:rPr>
              <a:t>Offload Controller determines </a:t>
            </a:r>
            <a:r>
              <a:rPr lang="en-US" altLang="zh-CN" dirty="0" smtClean="0">
                <a:latin typeface="Times New Roman" panose="02020603050405020304" pitchFamily="18" charset="0"/>
                <a:cs typeface="Times New Roman" panose="02020603050405020304" pitchFamily="18" charset="0"/>
              </a:rPr>
              <a:t>the offloading </a:t>
            </a:r>
            <a:r>
              <a:rPr lang="en-US" altLang="zh-CN" dirty="0">
                <a:latin typeface="Times New Roman" panose="02020603050405020304" pitchFamily="18" charset="0"/>
                <a:cs typeface="Times New Roman" panose="02020603050405020304" pitchFamily="18" charset="0"/>
              </a:rPr>
              <a:t>destination based on the memory stack that will </a:t>
            </a:r>
            <a:r>
              <a:rPr lang="en-US" altLang="zh-CN" dirty="0" smtClean="0">
                <a:latin typeface="Times New Roman" panose="02020603050405020304" pitchFamily="18" charset="0"/>
                <a:cs typeface="Times New Roman" panose="02020603050405020304" pitchFamily="18" charset="0"/>
              </a:rPr>
              <a:t>be accessed </a:t>
            </a:r>
            <a:r>
              <a:rPr lang="en-US" altLang="zh-CN" dirty="0">
                <a:latin typeface="Times New Roman" panose="02020603050405020304" pitchFamily="18" charset="0"/>
                <a:cs typeface="Times New Roman" panose="02020603050405020304" pitchFamily="18" charset="0"/>
              </a:rPr>
              <a:t>by the first instruction of the </a:t>
            </a:r>
            <a:r>
              <a:rPr lang="en-US" altLang="zh-CN" dirty="0" smtClean="0">
                <a:latin typeface="Times New Roman" panose="02020603050405020304" pitchFamily="18" charset="0"/>
                <a:cs typeface="Times New Roman" panose="02020603050405020304" pitchFamily="18" charset="0"/>
              </a:rPr>
              <a:t>block. It </a:t>
            </a:r>
            <a:r>
              <a:rPr lang="en-US" altLang="zh-CN" dirty="0">
                <a:latin typeface="Times New Roman" panose="02020603050405020304" pitchFamily="18" charset="0"/>
                <a:cs typeface="Times New Roman" panose="02020603050405020304" pitchFamily="18" charset="0"/>
              </a:rPr>
              <a:t>then </a:t>
            </a:r>
            <a:r>
              <a:rPr lang="en-US" altLang="zh-CN" dirty="0" smtClean="0">
                <a:latin typeface="Times New Roman" panose="02020603050405020304" pitchFamily="18" charset="0"/>
                <a:cs typeface="Times New Roman" panose="02020603050405020304" pitchFamily="18" charset="0"/>
              </a:rPr>
              <a:t>checks whether </a:t>
            </a:r>
            <a:r>
              <a:rPr lang="en-US" altLang="zh-CN" dirty="0">
                <a:latin typeface="Times New Roman" panose="02020603050405020304" pitchFamily="18" charset="0"/>
                <a:cs typeface="Times New Roman" panose="02020603050405020304" pitchFamily="18" charset="0"/>
              </a:rPr>
              <a:t>the number of pending offloading requests to </a:t>
            </a:r>
            <a:r>
              <a:rPr lang="en-US" altLang="zh-CN" dirty="0" smtClean="0">
                <a:latin typeface="Times New Roman" panose="02020603050405020304" pitchFamily="18" charset="0"/>
                <a:cs typeface="Times New Roman" panose="02020603050405020304" pitchFamily="18" charset="0"/>
              </a:rPr>
              <a:t>that memory </a:t>
            </a:r>
            <a:r>
              <a:rPr lang="en-US" altLang="zh-CN" dirty="0">
                <a:latin typeface="Times New Roman" panose="02020603050405020304" pitchFamily="18" charset="0"/>
                <a:cs typeface="Times New Roman" panose="02020603050405020304" pitchFamily="18" charset="0"/>
              </a:rPr>
              <a:t>stack have reached the warp limit of the </a:t>
            </a:r>
            <a:r>
              <a:rPr lang="en-US" altLang="zh-CN" dirty="0" smtClean="0">
                <a:latin typeface="Times New Roman" panose="02020603050405020304" pitchFamily="18" charset="0"/>
                <a:cs typeface="Times New Roman" panose="02020603050405020304" pitchFamily="18" charset="0"/>
              </a:rPr>
              <a:t>memory stack </a:t>
            </a:r>
            <a:r>
              <a:rPr lang="en-US" altLang="zh-CN" dirty="0">
                <a:latin typeface="Times New Roman" panose="02020603050405020304" pitchFamily="18" charset="0"/>
                <a:cs typeface="Times New Roman" panose="02020603050405020304" pitchFamily="18" charset="0"/>
              </a:rPr>
              <a:t>SM, and, if so, skips </a:t>
            </a:r>
            <a:r>
              <a:rPr lang="en-US" altLang="zh-CN" dirty="0" smtClean="0">
                <a:latin typeface="Times New Roman" panose="02020603050405020304" pitchFamily="18" charset="0"/>
                <a:cs typeface="Times New Roman" panose="02020603050405020304" pitchFamily="18" charset="0"/>
              </a:rPr>
              <a:t>offloading. </a:t>
            </a:r>
          </a:p>
          <a:p>
            <a:pPr marL="0" lvl="1" algn="just">
              <a:buSzPct val="60000"/>
            </a:pPr>
            <a:endParaRPr lang="en-US" altLang="zh-CN" dirty="0">
              <a:latin typeface="Times New Roman" panose="02020603050405020304" pitchFamily="18" charset="0"/>
              <a:cs typeface="Times New Roman" panose="02020603050405020304" pitchFamily="18" charset="0"/>
            </a:endParaRPr>
          </a:p>
          <a:p>
            <a:pPr marL="0" lvl="1" algn="just">
              <a:buSzPct val="60000"/>
            </a:pPr>
            <a:r>
              <a:rPr lang="en-US" altLang="zh-CN" dirty="0">
                <a:latin typeface="Times New Roman" panose="02020603050405020304" pitchFamily="18" charset="0"/>
                <a:cs typeface="Times New Roman" panose="02020603050405020304" pitchFamily="18" charset="0"/>
              </a:rPr>
              <a:t>	After the decision is </a:t>
            </a:r>
            <a:r>
              <a:rPr lang="en-US" altLang="zh-CN" dirty="0" smtClean="0">
                <a:latin typeface="Times New Roman" panose="02020603050405020304" pitchFamily="18" charset="0"/>
                <a:cs typeface="Times New Roman" panose="02020603050405020304" pitchFamily="18" charset="0"/>
              </a:rPr>
              <a:t>made, the </a:t>
            </a:r>
            <a:r>
              <a:rPr lang="en-US" altLang="zh-CN" dirty="0">
                <a:latin typeface="Times New Roman" panose="02020603050405020304" pitchFamily="18" charset="0"/>
                <a:cs typeface="Times New Roman" panose="02020603050405020304" pitchFamily="18" charset="0"/>
              </a:rPr>
              <a:t>warp that is waiting for the offloading decision becomes ready. The Issue </a:t>
            </a:r>
            <a:r>
              <a:rPr lang="en-US" altLang="zh-CN" dirty="0" smtClean="0">
                <a:latin typeface="Times New Roman" panose="02020603050405020304" pitchFamily="18" charset="0"/>
                <a:cs typeface="Times New Roman" panose="02020603050405020304" pitchFamily="18" charset="0"/>
              </a:rPr>
              <a:t>unit issues </a:t>
            </a:r>
            <a:r>
              <a:rPr lang="en-US" altLang="zh-CN" dirty="0">
                <a:latin typeface="Times New Roman" panose="02020603050405020304" pitchFamily="18" charset="0"/>
                <a:cs typeface="Times New Roman" panose="02020603050405020304" pitchFamily="18" charset="0"/>
              </a:rPr>
              <a:t>the instructions into </a:t>
            </a:r>
            <a:r>
              <a:rPr lang="en-US" altLang="zh-CN" dirty="0" smtClean="0">
                <a:latin typeface="Times New Roman" panose="02020603050405020304" pitchFamily="18" charset="0"/>
                <a:cs typeface="Times New Roman" panose="02020603050405020304" pitchFamily="18" charset="0"/>
              </a:rPr>
              <a:t>the pipeline </a:t>
            </a:r>
            <a:r>
              <a:rPr lang="en-US" altLang="zh-CN" dirty="0">
                <a:latin typeface="Times New Roman" panose="02020603050405020304" pitchFamily="18" charset="0"/>
                <a:cs typeface="Times New Roman" panose="02020603050405020304" pitchFamily="18" charset="0"/>
              </a:rPr>
              <a:t>as usual if the decision </a:t>
            </a:r>
            <a:r>
              <a:rPr lang="en-US" altLang="zh-CN" dirty="0" smtClean="0">
                <a:latin typeface="Times New Roman" panose="02020603050405020304" pitchFamily="18" charset="0"/>
                <a:cs typeface="Times New Roman" panose="02020603050405020304" pitchFamily="18" charset="0"/>
              </a:rPr>
              <a:t>is not to offload </a:t>
            </a:r>
            <a:r>
              <a:rPr lang="en-US" altLang="zh-CN" dirty="0">
                <a:latin typeface="Times New Roman" panose="02020603050405020304" pitchFamily="18" charset="0"/>
                <a:cs typeface="Times New Roman" panose="02020603050405020304" pitchFamily="18" charset="0"/>
              </a:rPr>
              <a:t>the </a:t>
            </a:r>
            <a:r>
              <a:rPr lang="en-US" altLang="zh-CN" dirty="0" smtClean="0">
                <a:latin typeface="Times New Roman" panose="02020603050405020304" pitchFamily="18" charset="0"/>
                <a:cs typeface="Times New Roman" panose="02020603050405020304" pitchFamily="18" charset="0"/>
              </a:rPr>
              <a:t>block. Otherwise</a:t>
            </a:r>
            <a:r>
              <a:rPr lang="en-US" altLang="zh-CN" dirty="0">
                <a:latin typeface="Times New Roman" panose="02020603050405020304" pitchFamily="18" charset="0"/>
                <a:cs typeface="Times New Roman" panose="02020603050405020304" pitchFamily="18" charset="0"/>
              </a:rPr>
              <a:t>, it sends the instruction to the Offload </a:t>
            </a:r>
            <a:r>
              <a:rPr lang="en-US" altLang="zh-CN" dirty="0" smtClean="0">
                <a:latin typeface="Times New Roman" panose="02020603050405020304" pitchFamily="18" charset="0"/>
                <a:cs typeface="Times New Roman" panose="02020603050405020304" pitchFamily="18" charset="0"/>
              </a:rPr>
              <a:t>Controller. The </a:t>
            </a:r>
            <a:r>
              <a:rPr lang="en-US" altLang="zh-CN" dirty="0">
                <a:latin typeface="Times New Roman" panose="02020603050405020304" pitchFamily="18" charset="0"/>
                <a:cs typeface="Times New Roman" panose="02020603050405020304" pitchFamily="18" charset="0"/>
              </a:rPr>
              <a:t>Offload Controller packs live-in registers, begin/end </a:t>
            </a:r>
            <a:r>
              <a:rPr lang="en-US" altLang="zh-CN" dirty="0" smtClean="0">
                <a:latin typeface="Times New Roman" panose="02020603050405020304" pitchFamily="18" charset="0"/>
                <a:cs typeface="Times New Roman" panose="02020603050405020304" pitchFamily="18" charset="0"/>
              </a:rPr>
              <a:t>PCs, and </a:t>
            </a:r>
            <a:r>
              <a:rPr lang="en-US" altLang="zh-CN" dirty="0">
                <a:latin typeface="Times New Roman" panose="02020603050405020304" pitchFamily="18" charset="0"/>
                <a:cs typeface="Times New Roman" panose="02020603050405020304" pitchFamily="18" charset="0"/>
              </a:rPr>
              <a:t>active masks as an offloading request and sends it to </a:t>
            </a:r>
            <a:r>
              <a:rPr lang="en-US" altLang="zh-CN" dirty="0" smtClean="0">
                <a:latin typeface="Times New Roman" panose="02020603050405020304" pitchFamily="18" charset="0"/>
                <a:cs typeface="Times New Roman" panose="02020603050405020304" pitchFamily="18" charset="0"/>
              </a:rPr>
              <a:t>the memory </a:t>
            </a:r>
            <a:r>
              <a:rPr lang="en-US" altLang="zh-CN" dirty="0">
                <a:latin typeface="Times New Roman" panose="02020603050405020304" pitchFamily="18" charset="0"/>
                <a:cs typeface="Times New Roman" panose="02020603050405020304" pitchFamily="18" charset="0"/>
              </a:rPr>
              <a:t>stack.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	When </a:t>
            </a:r>
            <a:r>
              <a:rPr lang="en-US" altLang="zh-CN" dirty="0">
                <a:latin typeface="Times New Roman" panose="02020603050405020304" pitchFamily="18" charset="0"/>
                <a:cs typeface="Times New Roman" panose="02020603050405020304" pitchFamily="18" charset="0"/>
              </a:rPr>
              <a:t>an </a:t>
            </a:r>
            <a:r>
              <a:rPr lang="en-US" altLang="zh-CN" dirty="0" smtClean="0">
                <a:latin typeface="Times New Roman" panose="02020603050405020304" pitchFamily="18" charset="0"/>
                <a:cs typeface="Times New Roman" panose="02020603050405020304" pitchFamily="18" charset="0"/>
              </a:rPr>
              <a:t>offloaded </a:t>
            </a:r>
            <a:r>
              <a:rPr lang="en-US" altLang="zh-CN" dirty="0">
                <a:latin typeface="Times New Roman" panose="02020603050405020304" pitchFamily="18" charset="0"/>
                <a:cs typeface="Times New Roman" panose="02020603050405020304" pitchFamily="18" charset="0"/>
              </a:rPr>
              <a:t>block completes its execution on the memory </a:t>
            </a:r>
            <a:r>
              <a:rPr lang="en-US" altLang="zh-CN" dirty="0" smtClean="0">
                <a:latin typeface="Times New Roman" panose="02020603050405020304" pitchFamily="18" charset="0"/>
                <a:cs typeface="Times New Roman" panose="02020603050405020304" pitchFamily="18" charset="0"/>
              </a:rPr>
              <a:t>stack, the </a:t>
            </a:r>
            <a:r>
              <a:rPr lang="en-US" altLang="zh-CN" dirty="0">
                <a:latin typeface="Times New Roman" panose="02020603050405020304" pitchFamily="18" charset="0"/>
                <a:cs typeface="Times New Roman" panose="02020603050405020304" pitchFamily="18" charset="0"/>
              </a:rPr>
              <a:t>memory stack SM sends an offload </a:t>
            </a:r>
            <a:r>
              <a:rPr lang="en-US" altLang="zh-CN" dirty="0" smtClean="0">
                <a:latin typeface="Times New Roman" panose="02020603050405020304" pitchFamily="18" charset="0"/>
                <a:cs typeface="Times New Roman" panose="02020603050405020304" pitchFamily="18" charset="0"/>
              </a:rPr>
              <a:t>acknowledgment packet </a:t>
            </a:r>
            <a:r>
              <a:rPr lang="en-US" altLang="zh-CN" dirty="0">
                <a:latin typeface="Times New Roman" panose="02020603050405020304" pitchFamily="18" charset="0"/>
                <a:cs typeface="Times New Roman" panose="02020603050405020304" pitchFamily="18" charset="0"/>
              </a:rPr>
              <a:t>to the main GPU, which includes live-out </a:t>
            </a:r>
            <a:r>
              <a:rPr lang="en-US" altLang="zh-CN" dirty="0" smtClean="0">
                <a:latin typeface="Times New Roman" panose="02020603050405020304" pitchFamily="18" charset="0"/>
                <a:cs typeface="Times New Roman" panose="02020603050405020304" pitchFamily="18" charset="0"/>
              </a:rPr>
              <a:t>registers and </a:t>
            </a:r>
            <a:r>
              <a:rPr lang="en-US" altLang="zh-CN" dirty="0">
                <a:latin typeface="Times New Roman" panose="02020603050405020304" pitchFamily="18" charset="0"/>
                <a:cs typeface="Times New Roman" panose="02020603050405020304" pitchFamily="18" charset="0"/>
              </a:rPr>
              <a:t>the cache lines that need to be </a:t>
            </a:r>
            <a:r>
              <a:rPr lang="en-US" altLang="zh-CN" dirty="0" smtClean="0">
                <a:latin typeface="Times New Roman" panose="02020603050405020304" pitchFamily="18" charset="0"/>
                <a:cs typeface="Times New Roman" panose="02020603050405020304" pitchFamily="18" charset="0"/>
              </a:rPr>
              <a:t>invalidated. The </a:t>
            </a:r>
            <a:r>
              <a:rPr lang="en-US" altLang="zh-CN" dirty="0">
                <a:latin typeface="Times New Roman" panose="02020603050405020304" pitchFamily="18" charset="0"/>
                <a:cs typeface="Times New Roman" panose="02020603050405020304" pitchFamily="18" charset="0"/>
              </a:rPr>
              <a:t>Offload Controller </a:t>
            </a:r>
            <a:r>
              <a:rPr lang="en-US" altLang="zh-CN" dirty="0" smtClean="0">
                <a:latin typeface="Times New Roman" panose="02020603050405020304" pitchFamily="18" charset="0"/>
                <a:cs typeface="Times New Roman" panose="02020603050405020304" pitchFamily="18" charset="0"/>
              </a:rPr>
              <a:t>requests </a:t>
            </a:r>
            <a:r>
              <a:rPr lang="en-US" altLang="zh-CN" dirty="0">
                <a:latin typeface="Times New Roman" panose="02020603050405020304" pitchFamily="18" charset="0"/>
                <a:cs typeface="Times New Roman" panose="02020603050405020304" pitchFamily="18" charset="0"/>
              </a:rPr>
              <a:t>cache invalidations </a:t>
            </a:r>
            <a:r>
              <a:rPr lang="en-US" altLang="zh-CN" dirty="0" smtClean="0">
                <a:latin typeface="Times New Roman" panose="02020603050405020304" pitchFamily="18" charset="0"/>
                <a:cs typeface="Times New Roman" panose="02020603050405020304" pitchFamily="18" charset="0"/>
              </a:rPr>
              <a:t>and register </a:t>
            </a:r>
            <a:r>
              <a:rPr lang="en-US" altLang="zh-CN" dirty="0">
                <a:latin typeface="Times New Roman" panose="02020603050405020304" pitchFamily="18" charset="0"/>
                <a:cs typeface="Times New Roman" panose="02020603050405020304" pitchFamily="18" charset="0"/>
              </a:rPr>
              <a:t>updates, and then restarts the corresponding </a:t>
            </a:r>
            <a:r>
              <a:rPr lang="en-US" altLang="zh-CN" dirty="0" smtClean="0">
                <a:latin typeface="Times New Roman" panose="02020603050405020304" pitchFamily="18" charset="0"/>
                <a:cs typeface="Times New Roman" panose="02020603050405020304" pitchFamily="18" charset="0"/>
              </a:rPr>
              <a:t>warp from </a:t>
            </a:r>
            <a:r>
              <a:rPr lang="en-US" altLang="zh-CN" dirty="0">
                <a:latin typeface="Times New Roman" panose="02020603050405020304" pitchFamily="18" charset="0"/>
                <a:cs typeface="Times New Roman" panose="02020603050405020304" pitchFamily="18" charset="0"/>
              </a:rPr>
              <a:t>the next instruction of the end of the block on the GPU.</a:t>
            </a:r>
          </a:p>
        </p:txBody>
      </p:sp>
    </p:spTree>
    <p:extLst>
      <p:ext uri="{BB962C8B-B14F-4D97-AF65-F5344CB8AC3E}">
        <p14:creationId xmlns:p14="http://schemas.microsoft.com/office/powerpoint/2010/main" val="382361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0" y="578208"/>
            <a:ext cx="11893687" cy="6309420"/>
          </a:xfrm>
          <a:prstGeom prst="rect">
            <a:avLst/>
          </a:prstGeom>
          <a:noFill/>
        </p:spPr>
        <p:txBody>
          <a:bodyPr wrap="square" rtlCol="0">
            <a:spAutoFit/>
          </a:bodyPr>
          <a:lstStyle/>
          <a:p>
            <a:endParaRPr lang="en-US" altLang="zh-CN" sz="2800" b="1" dirty="0">
              <a:solidFill>
                <a:schemeClr val="tx2"/>
              </a:solidFill>
              <a:latin typeface="Times New Roman" panose="02020603050405020304" pitchFamily="18" charset="0"/>
              <a:ea typeface="+mj-ea"/>
              <a:cs typeface="Times New Roman" panose="02020603050405020304" pitchFamily="18" charset="0"/>
            </a:endParaRPr>
          </a:p>
          <a:p>
            <a:pPr marL="285750" indent="-285750">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Near-data</a:t>
            </a:r>
            <a:r>
              <a:rPr lang="zh-CN" altLang="en-US" sz="2000" b="1"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accelerators(NDA) improve the energy efficiency and performance of computing </a:t>
            </a:r>
            <a:r>
              <a:rPr lang="en-US" altLang="zh-CN" sz="2000" b="1" dirty="0" smtClean="0">
                <a:latin typeface="Times New Roman" panose="02020603050405020304" pitchFamily="18" charset="0"/>
                <a:cs typeface="Times New Roman" panose="02020603050405020304" pitchFamily="18" charset="0"/>
              </a:rPr>
              <a:t>systems</a:t>
            </a:r>
            <a:endParaRPr lang="en-US" altLang="zh-CN" sz="2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b="1" dirty="0">
              <a:latin typeface="Times New Roman" panose="02020603050405020304" pitchFamily="18" charset="0"/>
              <a:cs typeface="Times New Roman" panose="02020603050405020304" pitchFamily="18" charset="0"/>
            </a:endParaRPr>
          </a:p>
          <a:p>
            <a:pPr lvl="1">
              <a:buSzPct val="60000"/>
            </a:pPr>
            <a:endParaRPr lang="en-US" altLang="zh-CN" dirty="0">
              <a:latin typeface="Times New Roman" panose="02020603050405020304" pitchFamily="18" charset="0"/>
              <a:cs typeface="Times New Roman" panose="02020603050405020304" pitchFamily="18" charset="0"/>
            </a:endParaRPr>
          </a:p>
          <a:p>
            <a:pPr lvl="1">
              <a:buSzPct val="60000"/>
            </a:pPr>
            <a:endParaRPr lang="en-US" altLang="zh-CN" dirty="0">
              <a:latin typeface="Times New Roman" panose="02020603050405020304" pitchFamily="18" charset="0"/>
              <a:cs typeface="Times New Roman" panose="02020603050405020304" pitchFamily="18" charset="0"/>
            </a:endParaRPr>
          </a:p>
          <a:p>
            <a:pPr lvl="1">
              <a:buSzPct val="60000"/>
            </a:pPr>
            <a:endParaRPr lang="en-US" altLang="zh-CN" dirty="0">
              <a:latin typeface="Times New Roman" panose="02020603050405020304" pitchFamily="18" charset="0"/>
              <a:cs typeface="Times New Roman" panose="02020603050405020304" pitchFamily="18" charset="0"/>
            </a:endParaRPr>
          </a:p>
          <a:p>
            <a:pPr lvl="1">
              <a:buSzPct val="60000"/>
            </a:pPr>
            <a:r>
              <a:rPr lang="en-US" altLang="zh-CN" dirty="0">
                <a:latin typeface="Times New Roman" panose="02020603050405020304" pitchFamily="18" charset="0"/>
                <a:cs typeface="Times New Roman" panose="02020603050405020304" pitchFamily="18" charset="0"/>
              </a:rPr>
              <a:t>				</a:t>
            </a:r>
          </a:p>
          <a:p>
            <a:pPr lvl="1">
              <a:buSzPct val="60000"/>
            </a:pPr>
            <a:r>
              <a:rPr lang="en-US" altLang="zh-CN"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pPr lvl="1">
              <a:buSzPct val="60000"/>
            </a:pPr>
            <a:endParaRPr lang="en-US" dirty="0" smtClean="0">
              <a:latin typeface="Times New Roman" panose="02020603050405020304" pitchFamily="18" charset="0"/>
              <a:cs typeface="Times New Roman" panose="02020603050405020304" pitchFamily="18" charset="0"/>
            </a:endParaRPr>
          </a:p>
          <a:p>
            <a:pPr lvl="1" algn="just">
              <a:buSzPct val="60000"/>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Recent </a:t>
            </a:r>
            <a:r>
              <a:rPr lang="en-US" dirty="0">
                <a:latin typeface="Times New Roman" panose="02020603050405020304" pitchFamily="18" charset="0"/>
                <a:cs typeface="Times New Roman" panose="02020603050405020304" pitchFamily="18" charset="0"/>
              </a:rPr>
              <a:t>work demonstrates promising performance </a:t>
            </a:r>
            <a:r>
              <a:rPr lang="en-US" dirty="0" smtClean="0">
                <a:latin typeface="Times New Roman" panose="02020603050405020304" pitchFamily="18" charset="0"/>
                <a:cs typeface="Times New Roman" panose="02020603050405020304" pitchFamily="18" charset="0"/>
              </a:rPr>
              <a:t>and energy </a:t>
            </a:r>
            <a:r>
              <a:rPr lang="en-US" dirty="0">
                <a:latin typeface="Times New Roman" panose="02020603050405020304" pitchFamily="18" charset="0"/>
                <a:cs typeface="Times New Roman" panose="02020603050405020304" pitchFamily="18" charset="0"/>
              </a:rPr>
              <a:t>efficiency benefits from using near-data processing </a:t>
            </a:r>
            <a:r>
              <a:rPr lang="en-US" dirty="0" smtClean="0">
                <a:latin typeface="Times New Roman" panose="02020603050405020304" pitchFamily="18" charset="0"/>
                <a:cs typeface="Times New Roman" panose="02020603050405020304" pitchFamily="18" charset="0"/>
              </a:rPr>
              <a:t>in GPU systems. This system </a:t>
            </a:r>
            <a:r>
              <a:rPr lang="en-US" dirty="0">
                <a:latin typeface="Times New Roman" panose="02020603050405020304" pitchFamily="18" charset="0"/>
                <a:cs typeface="Times New Roman" panose="02020603050405020304" pitchFamily="18" charset="0"/>
              </a:rPr>
              <a:t>consists of 1) multiple </a:t>
            </a:r>
            <a:r>
              <a:rPr lang="en-US" b="1" dirty="0">
                <a:latin typeface="Times New Roman" panose="02020603050405020304" pitchFamily="18" charset="0"/>
                <a:cs typeface="Times New Roman" panose="02020603050405020304" pitchFamily="18" charset="0"/>
              </a:rPr>
              <a:t>3D-stacked memories</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called </a:t>
            </a:r>
            <a:r>
              <a:rPr lang="en-US" b="1" dirty="0" smtClean="0">
                <a:latin typeface="Times New Roman" panose="02020603050405020304" pitchFamily="18" charset="0"/>
                <a:cs typeface="Times New Roman" panose="02020603050405020304" pitchFamily="18" charset="0"/>
              </a:rPr>
              <a:t>memory stacks</a:t>
            </a:r>
            <a:r>
              <a:rPr lang="en-US" dirty="0">
                <a:latin typeface="Times New Roman" panose="02020603050405020304" pitchFamily="18" charset="0"/>
                <a:cs typeface="Times New Roman" panose="02020603050405020304" pitchFamily="18" charset="0"/>
              </a:rPr>
              <a:t>, each of which has one or more </a:t>
            </a:r>
            <a:r>
              <a:rPr lang="en-US" b="1" dirty="0" smtClean="0">
                <a:latin typeface="Times New Roman" panose="02020603050405020304" pitchFamily="18" charset="0"/>
                <a:cs typeface="Times New Roman" panose="02020603050405020304" pitchFamily="18" charset="0"/>
              </a:rPr>
              <a:t>streaming multiprocessors </a:t>
            </a:r>
            <a:r>
              <a:rPr lang="en-US" b="1" dirty="0">
                <a:latin typeface="Times New Roman" panose="02020603050405020304" pitchFamily="18" charset="0"/>
                <a:cs typeface="Times New Roman" panose="02020603050405020304" pitchFamily="18" charset="0"/>
              </a:rPr>
              <a:t>(SMs) </a:t>
            </a:r>
            <a:r>
              <a:rPr lang="en-US" dirty="0">
                <a:latin typeface="Times New Roman" panose="02020603050405020304" pitchFamily="18" charset="0"/>
                <a:cs typeface="Times New Roman" panose="02020603050405020304" pitchFamily="18" charset="0"/>
              </a:rPr>
              <a:t>on its logic layer, and 2) the main </a:t>
            </a:r>
            <a:r>
              <a:rPr lang="en-US" dirty="0" smtClean="0">
                <a:latin typeface="Times New Roman" panose="02020603050405020304" pitchFamily="18" charset="0"/>
                <a:cs typeface="Times New Roman" panose="02020603050405020304" pitchFamily="18" charset="0"/>
              </a:rPr>
              <a:t>GPU with </a:t>
            </a:r>
            <a:r>
              <a:rPr lang="en-US" dirty="0">
                <a:latin typeface="Times New Roman" panose="02020603050405020304" pitchFamily="18" charset="0"/>
                <a:cs typeface="Times New Roman" panose="02020603050405020304" pitchFamily="18" charset="0"/>
              </a:rPr>
              <a:t>multiple SMs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endParaRPr lang="en-US" sz="26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9780" y="1713234"/>
            <a:ext cx="6334125" cy="267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fontScale="90000"/>
          </a:bodyPr>
          <a:lstStyle/>
          <a:p>
            <a:r>
              <a:rPr lang="en-US" altLang="zh-CN" b="1" dirty="0">
                <a:latin typeface="Calibri" panose="020F0502020204030204" pitchFamily="34" charset="0"/>
                <a:cs typeface="Calibri" panose="020F0502020204030204" pitchFamily="34" charset="0"/>
              </a:rPr>
              <a:t>Technique—— Design of Programmer-transparent </a:t>
            </a:r>
            <a:r>
              <a:rPr lang="en-US" altLang="zh-CN" b="1" dirty="0" smtClean="0">
                <a:latin typeface="Calibri" panose="020F0502020204030204" pitchFamily="34" charset="0"/>
                <a:cs typeface="Calibri" panose="020F0502020204030204" pitchFamily="34" charset="0"/>
              </a:rPr>
              <a:t>Data Mapping</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smtClean="0">
                <a:latin typeface="Times New Roman" panose="02020603050405020304" pitchFamily="18" charset="0"/>
                <a:cs typeface="Times New Roman" panose="02020603050405020304" pitchFamily="18" charset="0"/>
              </a:rPr>
              <a:t>Software/hardware </a:t>
            </a:r>
            <a:r>
              <a:rPr lang="en-US" altLang="zh-CN" sz="2400" b="1" dirty="0">
                <a:latin typeface="Times New Roman" panose="02020603050405020304" pitchFamily="18" charset="0"/>
                <a:cs typeface="Times New Roman" panose="02020603050405020304" pitchFamily="18" charset="0"/>
              </a:rPr>
              <a:t>cooperative mechanism</a:t>
            </a:r>
          </a:p>
        </p:txBody>
      </p:sp>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4524315"/>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	In </a:t>
            </a:r>
            <a:r>
              <a:rPr lang="en-US" altLang="zh-CN" dirty="0">
                <a:latin typeface="Times New Roman" panose="02020603050405020304" pitchFamily="18" charset="0"/>
                <a:cs typeface="Times New Roman" panose="02020603050405020304" pitchFamily="18" charset="0"/>
              </a:rPr>
              <a:t>hardware, </a:t>
            </a:r>
            <a:r>
              <a:rPr lang="en-US" altLang="zh-CN" dirty="0" smtClean="0">
                <a:latin typeface="Times New Roman" panose="02020603050405020304" pitchFamily="18" charset="0"/>
                <a:cs typeface="Times New Roman" panose="02020603050405020304" pitchFamily="18" charset="0"/>
              </a:rPr>
              <a:t>we add a memory </a:t>
            </a:r>
            <a:r>
              <a:rPr lang="en-US" altLang="zh-CN" dirty="0">
                <a:latin typeface="Times New Roman" panose="02020603050405020304" pitchFamily="18" charset="0"/>
                <a:cs typeface="Times New Roman" panose="02020603050405020304" pitchFamily="18" charset="0"/>
              </a:rPr>
              <a:t>mapping </a:t>
            </a:r>
            <a:r>
              <a:rPr lang="en-US" altLang="zh-CN" dirty="0" smtClean="0">
                <a:latin typeface="Times New Roman" panose="02020603050405020304" pitchFamily="18" charset="0"/>
                <a:cs typeface="Times New Roman" panose="02020603050405020304" pitchFamily="18" charset="0"/>
              </a:rPr>
              <a:t>analyzer in </a:t>
            </a:r>
            <a:r>
              <a:rPr lang="en-US" altLang="zh-CN" dirty="0">
                <a:latin typeface="Times New Roman" panose="02020603050405020304" pitchFamily="18" charset="0"/>
                <a:cs typeface="Times New Roman" panose="02020603050405020304" pitchFamily="18" charset="0"/>
              </a:rPr>
              <a:t>the </a:t>
            </a:r>
            <a:r>
              <a:rPr lang="en-US" altLang="zh-CN" dirty="0" smtClean="0">
                <a:latin typeface="Times New Roman" panose="02020603050405020304" pitchFamily="18" charset="0"/>
                <a:cs typeface="Times New Roman" panose="02020603050405020304" pitchFamily="18" charset="0"/>
              </a:rPr>
              <a:t>GPU. In </a:t>
            </a:r>
            <a:r>
              <a:rPr lang="en-US" altLang="zh-CN" dirty="0">
                <a:latin typeface="Times New Roman" panose="02020603050405020304" pitchFamily="18" charset="0"/>
                <a:cs typeface="Times New Roman" panose="02020603050405020304" pitchFamily="18" charset="0"/>
              </a:rPr>
              <a:t>software, we modify </a:t>
            </a:r>
            <a:r>
              <a:rPr lang="en-US" altLang="zh-CN" dirty="0" smtClean="0">
                <a:latin typeface="Times New Roman" panose="02020603050405020304" pitchFamily="18" charset="0"/>
                <a:cs typeface="Times New Roman" panose="02020603050405020304" pitchFamily="18" charset="0"/>
              </a:rPr>
              <a:t>the GPU </a:t>
            </a:r>
            <a:r>
              <a:rPr lang="en-US" altLang="zh-CN" dirty="0">
                <a:latin typeface="Times New Roman" panose="02020603050405020304" pitchFamily="18" charset="0"/>
                <a:cs typeface="Times New Roman" panose="02020603050405020304" pitchFamily="18" charset="0"/>
              </a:rPr>
              <a:t>host-side </a:t>
            </a:r>
            <a:r>
              <a:rPr lang="en-US" altLang="zh-CN" dirty="0" smtClean="0">
                <a:latin typeface="Times New Roman" panose="02020603050405020304" pitchFamily="18" charset="0"/>
                <a:cs typeface="Times New Roman" panose="02020603050405020304" pitchFamily="18" charset="0"/>
              </a:rPr>
              <a:t>driver that </a:t>
            </a:r>
            <a:r>
              <a:rPr lang="en-US" altLang="zh-CN" dirty="0">
                <a:latin typeface="Times New Roman" panose="02020603050405020304" pitchFamily="18" charset="0"/>
                <a:cs typeface="Times New Roman" panose="02020603050405020304" pitchFamily="18" charset="0"/>
              </a:rPr>
              <a:t>runs on the CPU and </a:t>
            </a:r>
            <a:r>
              <a:rPr lang="en-US" altLang="zh-CN" dirty="0" smtClean="0">
                <a:latin typeface="Times New Roman" panose="02020603050405020304" pitchFamily="18" charset="0"/>
                <a:cs typeface="Times New Roman" panose="02020603050405020304" pitchFamily="18" charset="0"/>
              </a:rPr>
              <a:t>the GPU run time that </a:t>
            </a:r>
            <a:r>
              <a:rPr lang="en-US" altLang="zh-CN" dirty="0">
                <a:latin typeface="Times New Roman" panose="02020603050405020304" pitchFamily="18" charset="0"/>
                <a:cs typeface="Times New Roman" panose="02020603050405020304" pitchFamily="18" charset="0"/>
              </a:rPr>
              <a:t>runs on </a:t>
            </a:r>
            <a:r>
              <a:rPr lang="en-US" altLang="zh-CN" dirty="0" smtClean="0">
                <a:latin typeface="Times New Roman" panose="02020603050405020304" pitchFamily="18" charset="0"/>
                <a:cs typeface="Times New Roman" panose="02020603050405020304" pitchFamily="18" charset="0"/>
              </a:rPr>
              <a:t>the GPU</a:t>
            </a:r>
            <a:r>
              <a:rPr lang="en-US" altLang="zh-CN" dirty="0">
                <a:latin typeface="Times New Roman" panose="02020603050405020304" pitchFamily="18" charset="0"/>
                <a:cs typeface="Times New Roman" panose="02020603050405020304" pitchFamily="18" charset="0"/>
              </a:rPr>
              <a:t>. Existing applications can benefit from our </a:t>
            </a:r>
            <a:r>
              <a:rPr lang="en-US" altLang="zh-CN" dirty="0" smtClean="0">
                <a:latin typeface="Times New Roman" panose="02020603050405020304" pitchFamily="18" charset="0"/>
                <a:cs typeface="Times New Roman" panose="02020603050405020304" pitchFamily="18" charset="0"/>
              </a:rPr>
              <a:t>programmer-transparent </a:t>
            </a:r>
            <a:r>
              <a:rPr lang="en-US" altLang="zh-CN" dirty="0">
                <a:latin typeface="Times New Roman" panose="02020603050405020304" pitchFamily="18" charset="0"/>
                <a:cs typeface="Times New Roman" panose="02020603050405020304" pitchFamily="18" charset="0"/>
              </a:rPr>
              <a:t>data mapping without any program </a:t>
            </a:r>
            <a:r>
              <a:rPr lang="en-US" altLang="zh-CN" dirty="0" smtClean="0">
                <a:latin typeface="Times New Roman" panose="02020603050405020304" pitchFamily="18" charset="0"/>
                <a:cs typeface="Times New Roman" panose="02020603050405020304" pitchFamily="18" charset="0"/>
              </a:rPr>
              <a:t>modification. This </a:t>
            </a:r>
            <a:r>
              <a:rPr lang="en-US" altLang="zh-CN" dirty="0">
                <a:latin typeface="Times New Roman" panose="02020603050405020304" pitchFamily="18" charset="0"/>
                <a:cs typeface="Times New Roman" panose="02020603050405020304" pitchFamily="18" charset="0"/>
              </a:rPr>
              <a:t>mechanism consists of the following steps</a:t>
            </a:r>
            <a:r>
              <a:rPr lang="en-US" altLang="zh-CN" dirty="0" smtClean="0">
                <a:latin typeface="Times New Roman" panose="02020603050405020304" pitchFamily="18" charset="0"/>
                <a:cs typeface="Times New Roman" panose="02020603050405020304" pitchFamily="18" charset="0"/>
              </a:rPr>
              <a:t>:</a:t>
            </a:r>
          </a:p>
          <a:p>
            <a:pPr marL="0" lvl="1" algn="just">
              <a:buSzPct val="60000"/>
            </a:pPr>
            <a:r>
              <a:rPr lang="en-US" altLang="zh-CN" dirty="0" smtClean="0">
                <a:latin typeface="Times New Roman" panose="02020603050405020304" pitchFamily="18" charset="0"/>
                <a:cs typeface="Times New Roman" panose="02020603050405020304" pitchFamily="18" charset="0"/>
              </a:rPr>
              <a:t>(1) </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Before </a:t>
            </a:r>
            <a:r>
              <a:rPr lang="en-US" altLang="zh-CN" dirty="0">
                <a:latin typeface="Times New Roman" panose="02020603050405020304" pitchFamily="18" charset="0"/>
                <a:cs typeface="Times New Roman" panose="02020603050405020304" pitchFamily="18" charset="0"/>
              </a:rPr>
              <a:t>launching a GPU kernel, a GPU application </a:t>
            </a:r>
            <a:r>
              <a:rPr lang="en-US" altLang="zh-CN" dirty="0" smtClean="0">
                <a:latin typeface="Times New Roman" panose="02020603050405020304" pitchFamily="18" charset="0"/>
                <a:cs typeface="Times New Roman" panose="02020603050405020304" pitchFamily="18" charset="0"/>
              </a:rPr>
              <a:t>needs to </a:t>
            </a:r>
            <a:r>
              <a:rPr lang="en-US" altLang="zh-CN" dirty="0">
                <a:latin typeface="Times New Roman" panose="02020603050405020304" pitchFamily="18" charset="0"/>
                <a:cs typeface="Times New Roman" panose="02020603050405020304" pitchFamily="18" charset="0"/>
              </a:rPr>
              <a:t>allocate memory through the GPU driver on the CPU, </a:t>
            </a:r>
            <a:r>
              <a:rPr lang="en-US" altLang="zh-CN" dirty="0" smtClean="0">
                <a:latin typeface="Times New Roman" panose="02020603050405020304" pitchFamily="18" charset="0"/>
                <a:cs typeface="Times New Roman" panose="02020603050405020304" pitchFamily="18" charset="0"/>
              </a:rPr>
              <a:t>and copy </a:t>
            </a:r>
            <a:r>
              <a:rPr lang="en-US" altLang="zh-CN" dirty="0">
                <a:latin typeface="Times New Roman" panose="02020603050405020304" pitchFamily="18" charset="0"/>
                <a:cs typeface="Times New Roman" panose="02020603050405020304" pitchFamily="18" charset="0"/>
              </a:rPr>
              <a:t>corresponding locations from the CPU memory into </a:t>
            </a:r>
            <a:r>
              <a:rPr lang="en-US" altLang="zh-CN" dirty="0" smtClean="0">
                <a:latin typeface="Times New Roman" panose="02020603050405020304" pitchFamily="18" charset="0"/>
                <a:cs typeface="Times New Roman" panose="02020603050405020304" pitchFamily="18" charset="0"/>
              </a:rPr>
              <a:t>the GPU </a:t>
            </a:r>
            <a:r>
              <a:rPr lang="en-US" altLang="zh-CN" dirty="0">
                <a:latin typeface="Times New Roman" panose="02020603050405020304" pitchFamily="18" charset="0"/>
                <a:cs typeface="Times New Roman" panose="02020603050405020304" pitchFamily="18" charset="0"/>
              </a:rPr>
              <a:t>memory. With programmer-transparent data </a:t>
            </a:r>
            <a:r>
              <a:rPr lang="en-US" altLang="zh-CN" dirty="0" smtClean="0">
                <a:latin typeface="Times New Roman" panose="02020603050405020304" pitchFamily="18" charset="0"/>
                <a:cs typeface="Times New Roman" panose="02020603050405020304" pitchFamily="18" charset="0"/>
              </a:rPr>
              <a:t>mapping, the </a:t>
            </a:r>
            <a:r>
              <a:rPr lang="en-US" altLang="zh-CN" dirty="0">
                <a:latin typeface="Times New Roman" panose="02020603050405020304" pitchFamily="18" charset="0"/>
                <a:cs typeface="Times New Roman" panose="02020603050405020304" pitchFamily="18" charset="0"/>
              </a:rPr>
              <a:t>GPU driver still allocates memory in the GPU </a:t>
            </a:r>
            <a:r>
              <a:rPr lang="en-US" altLang="zh-CN" dirty="0" smtClean="0">
                <a:latin typeface="Times New Roman" panose="02020603050405020304" pitchFamily="18" charset="0"/>
                <a:cs typeface="Times New Roman" panose="02020603050405020304" pitchFamily="18" charset="0"/>
              </a:rPr>
              <a:t>virtual memory space, but delays </a:t>
            </a:r>
            <a:r>
              <a:rPr lang="en-US" altLang="zh-CN" dirty="0">
                <a:latin typeface="Times New Roman" panose="02020603050405020304" pitchFamily="18" charset="0"/>
                <a:cs typeface="Times New Roman" panose="02020603050405020304" pitchFamily="18" charset="0"/>
              </a:rPr>
              <a:t>the copy by initially mapping </a:t>
            </a:r>
            <a:r>
              <a:rPr lang="en-US" altLang="zh-CN" dirty="0" smtClean="0">
                <a:latin typeface="Times New Roman" panose="02020603050405020304" pitchFamily="18" charset="0"/>
                <a:cs typeface="Times New Roman" panose="02020603050405020304" pitchFamily="18" charset="0"/>
              </a:rPr>
              <a:t>the GPU </a:t>
            </a:r>
            <a:r>
              <a:rPr lang="en-US" altLang="zh-CN" dirty="0">
                <a:latin typeface="Times New Roman" panose="02020603050405020304" pitchFamily="18" charset="0"/>
                <a:cs typeface="Times New Roman" panose="02020603050405020304" pitchFamily="18" charset="0"/>
              </a:rPr>
              <a:t>virtual memory to CPU </a:t>
            </a:r>
            <a:r>
              <a:rPr lang="en-US" altLang="zh-CN" dirty="0" smtClean="0">
                <a:latin typeface="Times New Roman" panose="02020603050405020304" pitchFamily="18" charset="0"/>
                <a:cs typeface="Times New Roman" panose="02020603050405020304" pitchFamily="18" charset="0"/>
              </a:rPr>
              <a:t>memory. During </a:t>
            </a:r>
            <a:r>
              <a:rPr lang="en-US" altLang="zh-CN" dirty="0">
                <a:latin typeface="Times New Roman" panose="02020603050405020304" pitchFamily="18" charset="0"/>
                <a:cs typeface="Times New Roman" panose="02020603050405020304" pitchFamily="18" charset="0"/>
              </a:rPr>
              <a:t>the initial </a:t>
            </a:r>
            <a:r>
              <a:rPr lang="en-US" altLang="zh-CN" dirty="0" smtClean="0">
                <a:latin typeface="Times New Roman" panose="02020603050405020304" pitchFamily="18" charset="0"/>
                <a:cs typeface="Times New Roman" panose="02020603050405020304" pitchFamily="18" charset="0"/>
              </a:rPr>
              <a:t>learning </a:t>
            </a:r>
            <a:r>
              <a:rPr lang="en-US" altLang="zh-CN" dirty="0">
                <a:latin typeface="Times New Roman" panose="02020603050405020304" pitchFamily="18" charset="0"/>
                <a:cs typeface="Times New Roman" panose="02020603050405020304" pitchFamily="18" charset="0"/>
              </a:rPr>
              <a:t>phase, the GPU driver records each memory allocation </a:t>
            </a:r>
            <a:r>
              <a:rPr lang="en-US" altLang="zh-CN" dirty="0" smtClean="0">
                <a:latin typeface="Times New Roman" panose="02020603050405020304" pitchFamily="18" charset="0"/>
                <a:cs typeface="Times New Roman" panose="02020603050405020304" pitchFamily="18" charset="0"/>
              </a:rPr>
              <a:t>in a memory </a:t>
            </a:r>
            <a:r>
              <a:rPr lang="en-US" altLang="zh-CN" dirty="0">
                <a:latin typeface="Times New Roman" panose="02020603050405020304" pitchFamily="18" charset="0"/>
                <a:cs typeface="Times New Roman" panose="02020603050405020304" pitchFamily="18" charset="0"/>
              </a:rPr>
              <a:t>allocation </a:t>
            </a:r>
            <a:r>
              <a:rPr lang="en-US" altLang="zh-CN" dirty="0" smtClean="0">
                <a:latin typeface="Times New Roman" panose="02020603050405020304" pitchFamily="18" charset="0"/>
                <a:cs typeface="Times New Roman" panose="02020603050405020304" pitchFamily="18" charset="0"/>
              </a:rPr>
              <a:t>table for </a:t>
            </a:r>
            <a:r>
              <a:rPr lang="en-US" altLang="zh-CN" dirty="0">
                <a:latin typeface="Times New Roman" panose="02020603050405020304" pitchFamily="18" charset="0"/>
                <a:cs typeface="Times New Roman" panose="02020603050405020304" pitchFamily="18" charset="0"/>
              </a:rPr>
              <a:t>further reference.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2) </a:t>
            </a:r>
            <a:r>
              <a:rPr lang="zh-CN" altLang="en-US" dirty="0" smtClean="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When the application requests a GPU kernel </a:t>
            </a:r>
            <a:r>
              <a:rPr lang="en-US" altLang="zh-CN" dirty="0" smtClean="0">
                <a:latin typeface="Times New Roman" panose="02020603050405020304" pitchFamily="18" charset="0"/>
                <a:cs typeface="Times New Roman" panose="02020603050405020304" pitchFamily="18" charset="0"/>
              </a:rPr>
              <a:t>launch, the </a:t>
            </a:r>
            <a:r>
              <a:rPr lang="en-US" altLang="zh-CN" dirty="0">
                <a:latin typeface="Times New Roman" panose="02020603050405020304" pitchFamily="18" charset="0"/>
                <a:cs typeface="Times New Roman" panose="02020603050405020304" pitchFamily="18" charset="0"/>
              </a:rPr>
              <a:t>GPU driver uses the GPU runtime to set up the </a:t>
            </a:r>
            <a:r>
              <a:rPr lang="en-US" altLang="zh-CN" dirty="0" smtClean="0">
                <a:latin typeface="Times New Roman" panose="02020603050405020304" pitchFamily="18" charset="0"/>
                <a:cs typeface="Times New Roman" panose="02020603050405020304" pitchFamily="18" charset="0"/>
              </a:rPr>
              <a:t>memory mapping </a:t>
            </a:r>
            <a:r>
              <a:rPr lang="en-US" altLang="zh-CN" dirty="0">
                <a:latin typeface="Times New Roman" panose="02020603050405020304" pitchFamily="18" charset="0"/>
                <a:cs typeface="Times New Roman" panose="02020603050405020304" pitchFamily="18" charset="0"/>
              </a:rPr>
              <a:t>analyzer </a:t>
            </a:r>
            <a:r>
              <a:rPr lang="en-US" altLang="zh-CN" dirty="0" smtClean="0">
                <a:latin typeface="Times New Roman" panose="02020603050405020304" pitchFamily="18" charset="0"/>
                <a:cs typeface="Times New Roman" panose="02020603050405020304" pitchFamily="18" charset="0"/>
              </a:rPr>
              <a:t>based </a:t>
            </a:r>
            <a:r>
              <a:rPr lang="en-US" altLang="zh-CN" dirty="0">
                <a:latin typeface="Times New Roman" panose="02020603050405020304" pitchFamily="18" charset="0"/>
                <a:cs typeface="Times New Roman" panose="02020603050405020304" pitchFamily="18" charset="0"/>
              </a:rPr>
              <a:t>on two tables: </a:t>
            </a:r>
            <a:r>
              <a:rPr lang="en-US" altLang="zh-CN" dirty="0" smtClean="0">
                <a:latin typeface="Times New Roman" panose="02020603050405020304" pitchFamily="18" charset="0"/>
                <a:cs typeface="Times New Roman" panose="02020603050405020304" pitchFamily="18" charset="0"/>
              </a:rPr>
              <a:t>the memory </a:t>
            </a:r>
            <a:r>
              <a:rPr lang="en-US" altLang="zh-CN" dirty="0">
                <a:latin typeface="Times New Roman" panose="02020603050405020304" pitchFamily="18" charset="0"/>
                <a:cs typeface="Times New Roman" panose="02020603050405020304" pitchFamily="18" charset="0"/>
              </a:rPr>
              <a:t>allocation </a:t>
            </a:r>
            <a:r>
              <a:rPr lang="en-US" altLang="zh-CN" dirty="0" smtClean="0">
                <a:latin typeface="Times New Roman" panose="02020603050405020304" pitchFamily="18" charset="0"/>
                <a:cs typeface="Times New Roman" panose="02020603050405020304" pitchFamily="18" charset="0"/>
              </a:rPr>
              <a:t>table from </a:t>
            </a:r>
            <a:r>
              <a:rPr lang="en-US" altLang="zh-CN" dirty="0">
                <a:latin typeface="Times New Roman" panose="02020603050405020304" pitchFamily="18" charset="0"/>
                <a:cs typeface="Times New Roman" panose="02020603050405020304" pitchFamily="18" charset="0"/>
              </a:rPr>
              <a:t>Step 1 and </a:t>
            </a:r>
            <a:r>
              <a:rPr lang="en-US" altLang="zh-CN" dirty="0" smtClean="0">
                <a:latin typeface="Times New Roman" panose="02020603050405020304" pitchFamily="18" charset="0"/>
                <a:cs typeface="Times New Roman" panose="02020603050405020304" pitchFamily="18" charset="0"/>
              </a:rPr>
              <a:t>the offloading metadata table from </a:t>
            </a:r>
            <a:r>
              <a:rPr lang="en-US" altLang="zh-CN" dirty="0">
                <a:latin typeface="Times New Roman" panose="02020603050405020304" pitchFamily="18" charset="0"/>
                <a:cs typeface="Times New Roman" panose="02020603050405020304" pitchFamily="18" charset="0"/>
              </a:rPr>
              <a:t>the </a:t>
            </a:r>
            <a:r>
              <a:rPr lang="en-US" altLang="zh-CN" dirty="0" smtClean="0">
                <a:latin typeface="Times New Roman" panose="02020603050405020304" pitchFamily="18" charset="0"/>
                <a:cs typeface="Times New Roman" panose="02020603050405020304" pitchFamily="18" charset="0"/>
              </a:rPr>
              <a:t>compiler. </a:t>
            </a:r>
            <a:r>
              <a:rPr lang="en-US" altLang="zh-CN" dirty="0">
                <a:latin typeface="Times New Roman" panose="02020603050405020304" pitchFamily="18" charset="0"/>
                <a:cs typeface="Times New Roman" panose="02020603050405020304" pitchFamily="18" charset="0"/>
              </a:rPr>
              <a:t>The </a:t>
            </a:r>
            <a:r>
              <a:rPr lang="en-US" altLang="zh-CN" dirty="0" smtClean="0">
                <a:latin typeface="Times New Roman" panose="02020603050405020304" pitchFamily="18" charset="0"/>
                <a:cs typeface="Times New Roman" panose="02020603050405020304" pitchFamily="18" charset="0"/>
              </a:rPr>
              <a:t>GPU driver </a:t>
            </a:r>
            <a:r>
              <a:rPr lang="en-US" altLang="zh-CN" dirty="0">
                <a:latin typeface="Times New Roman" panose="02020603050405020304" pitchFamily="18" charset="0"/>
                <a:cs typeface="Times New Roman" panose="02020603050405020304" pitchFamily="18" charset="0"/>
              </a:rPr>
              <a:t>then launches the kernel as usual.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3) </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The </a:t>
            </a:r>
            <a:r>
              <a:rPr lang="en-US" altLang="zh-CN" dirty="0">
                <a:latin typeface="Times New Roman" panose="02020603050405020304" pitchFamily="18" charset="0"/>
                <a:cs typeface="Times New Roman" panose="02020603050405020304" pitchFamily="18" charset="0"/>
              </a:rPr>
              <a:t>memory mapping analyzer monitors the </a:t>
            </a:r>
            <a:r>
              <a:rPr lang="en-US" altLang="zh-CN" dirty="0" smtClean="0">
                <a:latin typeface="Times New Roman" panose="02020603050405020304" pitchFamily="18" charset="0"/>
                <a:cs typeface="Times New Roman" panose="02020603050405020304" pitchFamily="18" charset="0"/>
              </a:rPr>
              <a:t>execution of </a:t>
            </a:r>
            <a:r>
              <a:rPr lang="en-US" altLang="zh-CN" dirty="0">
                <a:latin typeface="Times New Roman" panose="02020603050405020304" pitchFamily="18" charset="0"/>
                <a:cs typeface="Times New Roman" panose="02020603050405020304" pitchFamily="18" charset="0"/>
              </a:rPr>
              <a:t>GPU threads and their memory accesses.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(4) </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When </a:t>
            </a:r>
            <a:r>
              <a:rPr lang="en-US" altLang="zh-CN" dirty="0">
                <a:latin typeface="Times New Roman" panose="02020603050405020304" pitchFamily="18" charset="0"/>
                <a:cs typeface="Times New Roman" panose="02020603050405020304" pitchFamily="18" charset="0"/>
              </a:rPr>
              <a:t>the memory mapping analyzer has seen the </a:t>
            </a:r>
            <a:r>
              <a:rPr lang="en-US" altLang="zh-CN" dirty="0" smtClean="0">
                <a:latin typeface="Times New Roman" panose="02020603050405020304" pitchFamily="18" charset="0"/>
                <a:cs typeface="Times New Roman" panose="02020603050405020304" pitchFamily="18" charset="0"/>
              </a:rPr>
              <a:t>predetermined </a:t>
            </a:r>
            <a:r>
              <a:rPr lang="en-US" altLang="zh-CN" dirty="0">
                <a:latin typeface="Times New Roman" panose="02020603050405020304" pitchFamily="18" charset="0"/>
                <a:cs typeface="Times New Roman" panose="02020603050405020304" pitchFamily="18" charset="0"/>
              </a:rPr>
              <a:t>number of offloading candidate instances (e.g</a:t>
            </a:r>
            <a:r>
              <a:rPr lang="en-US" altLang="zh-CN" dirty="0" smtClean="0">
                <a:latin typeface="Times New Roman" panose="02020603050405020304" pitchFamily="18" charset="0"/>
                <a:cs typeface="Times New Roman" panose="02020603050405020304" pitchFamily="18" charset="0"/>
              </a:rPr>
              <a:t>.,0.1</a:t>
            </a:r>
            <a:r>
              <a:rPr lang="en-US" altLang="zh-CN" dirty="0">
                <a:latin typeface="Times New Roman" panose="02020603050405020304" pitchFamily="18" charset="0"/>
                <a:cs typeface="Times New Roman" panose="02020603050405020304" pitchFamily="18" charset="0"/>
              </a:rPr>
              <a:t>% of all instances) , it issues an interrupt to the GPU </a:t>
            </a:r>
            <a:r>
              <a:rPr lang="en-US" altLang="zh-CN" dirty="0" smtClean="0">
                <a:latin typeface="Times New Roman" panose="02020603050405020304" pitchFamily="18" charset="0"/>
                <a:cs typeface="Times New Roman" panose="02020603050405020304" pitchFamily="18" charset="0"/>
              </a:rPr>
              <a:t>runtime</a:t>
            </a:r>
            <a:r>
              <a:rPr lang="en-US" altLang="zh-CN" dirty="0">
                <a:latin typeface="Times New Roman" panose="02020603050405020304" pitchFamily="18" charset="0"/>
                <a:cs typeface="Times New Roman" panose="02020603050405020304" pitchFamily="18" charset="0"/>
              </a:rPr>
              <a:t>. The GPU runtime stops execution on all SMs in </a:t>
            </a:r>
            <a:r>
              <a:rPr lang="en-US" altLang="zh-CN" dirty="0" smtClean="0">
                <a:latin typeface="Times New Roman" panose="02020603050405020304" pitchFamily="18" charset="0"/>
                <a:cs typeface="Times New Roman" panose="02020603050405020304" pitchFamily="18" charset="0"/>
              </a:rPr>
              <a:t>the GPU </a:t>
            </a:r>
            <a:r>
              <a:rPr lang="en-US" altLang="zh-CN" dirty="0">
                <a:latin typeface="Times New Roman" panose="02020603050405020304" pitchFamily="18" charset="0"/>
                <a:cs typeface="Times New Roman" panose="02020603050405020304" pitchFamily="18" charset="0"/>
              </a:rPr>
              <a:t>and uses the data recorded by the mapping analyzer </a:t>
            </a:r>
            <a:r>
              <a:rPr lang="en-US" altLang="zh-CN" dirty="0" smtClean="0">
                <a:latin typeface="Times New Roman" panose="02020603050405020304" pitchFamily="18" charset="0"/>
                <a:cs typeface="Times New Roman" panose="02020603050405020304" pitchFamily="18" charset="0"/>
              </a:rPr>
              <a:t>to determine </a:t>
            </a:r>
            <a:r>
              <a:rPr lang="en-US" altLang="zh-CN" dirty="0">
                <a:latin typeface="Times New Roman" panose="02020603050405020304" pitchFamily="18" charset="0"/>
                <a:cs typeface="Times New Roman" panose="02020603050405020304" pitchFamily="18" charset="0"/>
              </a:rPr>
              <a:t>the best memory mapping.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(5) </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Finally</a:t>
            </a:r>
            <a:r>
              <a:rPr lang="en-US" altLang="zh-CN" dirty="0">
                <a:latin typeface="Times New Roman" panose="02020603050405020304" pitchFamily="18" charset="0"/>
                <a:cs typeface="Times New Roman" panose="02020603050405020304" pitchFamily="18" charset="0"/>
              </a:rPr>
              <a:t>, the GPU runtime requests the GPU driver on </a:t>
            </a:r>
            <a:r>
              <a:rPr lang="en-US" altLang="zh-CN" dirty="0" smtClean="0">
                <a:latin typeface="Times New Roman" panose="02020603050405020304" pitchFamily="18" charset="0"/>
                <a:cs typeface="Times New Roman" panose="02020603050405020304" pitchFamily="18" charset="0"/>
              </a:rPr>
              <a:t>the CPU </a:t>
            </a:r>
            <a:r>
              <a:rPr lang="en-US" altLang="zh-CN" dirty="0">
                <a:latin typeface="Times New Roman" panose="02020603050405020304" pitchFamily="18" charset="0"/>
                <a:cs typeface="Times New Roman" panose="02020603050405020304" pitchFamily="18" charset="0"/>
              </a:rPr>
              <a:t>to perform the memory copy. </a:t>
            </a:r>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79671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Calibri" panose="020F0502020204030204" pitchFamily="34" charset="0"/>
                <a:cs typeface="Calibri" panose="020F0502020204030204" pitchFamily="34" charset="0"/>
              </a:rPr>
              <a:t>Evaluation</a:t>
            </a:r>
            <a:endParaRPr lang="zh-CN" altLang="en-US" b="1" dirty="0">
              <a:latin typeface="Arial" panose="020B0604020202020204" pitchFamily="34" charset="0"/>
              <a:cs typeface="Arial" panose="020B0604020202020204" pitchFamily="34" charset="0"/>
            </a:endParaRPr>
          </a:p>
        </p:txBody>
      </p:sp>
      <p:sp>
        <p:nvSpPr>
          <p:cNvPr id="6" name="TextBox 2">
            <a:extLst>
              <a:ext uri="{FF2B5EF4-FFF2-40B4-BE49-F238E27FC236}">
                <a16:creationId xmlns:a16="http://schemas.microsoft.com/office/drawing/2014/main" xmlns="" id="{9AD809DB-C37E-42C2-80E0-BE63DBC9F358}"/>
              </a:ext>
            </a:extLst>
          </p:cNvPr>
          <p:cNvSpPr txBox="1"/>
          <p:nvPr/>
        </p:nvSpPr>
        <p:spPr>
          <a:xfrm>
            <a:off x="-75502" y="981861"/>
            <a:ext cx="12192001"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Major simulation parameters</a:t>
            </a:r>
            <a:endParaRPr lang="en-US" altLang="zh-CN" sz="2400" dirty="0">
              <a:latin typeface="Times New Roman" panose="02020603050405020304" pitchFamily="18" charset="0"/>
              <a:cs typeface="Times New Roman" panose="02020603050405020304" pitchFamily="18" charset="0"/>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279" y="1419665"/>
            <a:ext cx="5696125" cy="51153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a14="http://schemas.microsoft.com/office/drawing/2010/main">
        <mc:Choice Requires="a14">
          <p:sp>
            <p:nvSpPr>
              <p:cNvPr id="2" name="矩形 1"/>
              <p:cNvSpPr/>
              <p:nvPr/>
            </p:nvSpPr>
            <p:spPr>
              <a:xfrm>
                <a:off x="5889072" y="1443526"/>
                <a:ext cx="6302928" cy="4801314"/>
              </a:xfrm>
              <a:prstGeom prst="rect">
                <a:avLst/>
              </a:prstGeom>
            </p:spPr>
            <p:txBody>
              <a:bodyPr wrap="square">
                <a:spAutoFit/>
              </a:bodyPr>
              <a:lstStyle/>
              <a:p>
                <a:pPr algn="just"/>
                <a:r>
                  <a:rPr lang="en-US" altLang="zh-CN" dirty="0" smtClean="0"/>
                  <a:t>	We </a:t>
                </a:r>
                <a:r>
                  <a:rPr lang="en-US" altLang="zh-CN" dirty="0"/>
                  <a:t>run all </a:t>
                </a:r>
                <a:r>
                  <a:rPr lang="en-US" altLang="zh-CN" dirty="0" smtClean="0"/>
                  <a:t>applications </a:t>
                </a:r>
                <a:r>
                  <a:rPr lang="en-US" altLang="zh-CN" dirty="0"/>
                  <a:t>to completion or for 2 billion instructions, </a:t>
                </a:r>
                <a:r>
                  <a:rPr lang="en-US" altLang="zh-CN" dirty="0" smtClean="0"/>
                  <a:t>whichever comes </a:t>
                </a:r>
                <a:r>
                  <a:rPr lang="en-US" altLang="zh-CN" dirty="0"/>
                  <a:t>first. </a:t>
                </a:r>
                <a:r>
                  <a:rPr lang="en-US" altLang="zh-CN" dirty="0" smtClean="0"/>
                  <a:t>The </a:t>
                </a:r>
                <a:r>
                  <a:rPr lang="en-US" altLang="zh-CN" dirty="0"/>
                  <a:t>major performance metric we use is </a:t>
                </a:r>
                <a:r>
                  <a:rPr lang="en-US" altLang="zh-CN" b="1" dirty="0"/>
                  <a:t>IPC</a:t>
                </a:r>
                <a:r>
                  <a:rPr lang="en-US" altLang="zh-CN" dirty="0"/>
                  <a:t> (</a:t>
                </a:r>
                <a:r>
                  <a:rPr lang="en-US" altLang="zh-CN" dirty="0" smtClean="0"/>
                  <a:t>Instruction Per </a:t>
                </a:r>
                <a:r>
                  <a:rPr lang="en-US" altLang="zh-CN" dirty="0"/>
                  <a:t>Cycle), and we normalize it to a baseline GPU </a:t>
                </a:r>
                <a:r>
                  <a:rPr lang="en-US" altLang="zh-CN" dirty="0" smtClean="0"/>
                  <a:t>system without </a:t>
                </a:r>
                <a:r>
                  <a:rPr lang="en-US" altLang="zh-CN" dirty="0"/>
                  <a:t>NDP. We also present the total memory traffic </a:t>
                </a:r>
                <a:r>
                  <a:rPr lang="en-US" altLang="zh-CN" dirty="0" smtClean="0"/>
                  <a:t>on all </a:t>
                </a:r>
                <a:r>
                  <a:rPr lang="en-US" altLang="zh-CN" dirty="0"/>
                  <a:t>off-chip links (including GPU-to-memory and </a:t>
                </a:r>
                <a:r>
                  <a:rPr lang="en-US" altLang="zh-CN" dirty="0" smtClean="0"/>
                  <a:t>memory-to-memory</a:t>
                </a:r>
                <a:r>
                  <a:rPr lang="en-US" altLang="zh-CN" dirty="0"/>
                  <a:t>) to quantify off-chip bandwidth.</a:t>
                </a:r>
                <a:r>
                  <a:rPr lang="en-US" altLang="zh-CN" dirty="0" smtClean="0"/>
                  <a:t>	</a:t>
                </a:r>
              </a:p>
              <a:p>
                <a:pPr algn="just"/>
                <a:endParaRPr lang="en-US" altLang="zh-CN" dirty="0"/>
              </a:p>
              <a:p>
                <a:pPr algn="just"/>
                <a:r>
                  <a:rPr lang="en-US" altLang="zh-CN" dirty="0" smtClean="0"/>
                  <a:t>	We </a:t>
                </a:r>
                <a:r>
                  <a:rPr lang="en-US" altLang="zh-CN" dirty="0"/>
                  <a:t>evaluate the effect of our proposal, TOM, on </a:t>
                </a:r>
                <a:r>
                  <a:rPr lang="en-US" altLang="zh-CN" dirty="0" smtClean="0"/>
                  <a:t>application performance</a:t>
                </a:r>
                <a:r>
                  <a:rPr lang="en-US" altLang="zh-CN" dirty="0"/>
                  <a:t>, memory traffic, and energy consumption. </a:t>
                </a:r>
                <a:r>
                  <a:rPr lang="en-US" altLang="zh-CN" dirty="0" smtClean="0"/>
                  <a:t>We evaluate </a:t>
                </a:r>
                <a:r>
                  <a:rPr lang="en-US" altLang="zh-CN" dirty="0"/>
                  <a:t>two NDP policies: (</a:t>
                </a:r>
                <a:r>
                  <a:rPr lang="en-US" altLang="zh-CN" dirty="0" smtClean="0"/>
                  <a:t>i)</a:t>
                </a:r>
                <a14:m>
                  <m:oMath xmlns:m="http://schemas.openxmlformats.org/officeDocument/2006/math">
                    <m:r>
                      <a:rPr lang="en-US" altLang="zh-CN" i="1" dirty="0" smtClean="0">
                        <a:latin typeface="Cambria Math"/>
                      </a:rPr>
                      <m:t>𝑁𝐷𝑃</m:t>
                    </m:r>
                    <m:r>
                      <a:rPr lang="en-US" altLang="zh-CN" i="1" dirty="0" smtClean="0">
                        <a:latin typeface="Cambria Math"/>
                      </a:rPr>
                      <m:t>−</m:t>
                    </m:r>
                    <m:r>
                      <a:rPr lang="en-US" altLang="zh-CN" i="1" dirty="0" smtClean="0">
                        <a:latin typeface="Cambria Math"/>
                      </a:rPr>
                      <m:t>𝑈𝑛𝑐𝑜𝑛𝑡𝑟𝑜𝑙𝑙𝑒𝑑</m:t>
                    </m:r>
                  </m:oMath>
                </a14:m>
                <a:r>
                  <a:rPr lang="en-US" altLang="zh-CN" dirty="0" smtClean="0"/>
                  <a:t> or </a:t>
                </a:r>
                <a14:m>
                  <m:oMath xmlns:m="http://schemas.openxmlformats.org/officeDocument/2006/math">
                    <m:r>
                      <a:rPr lang="en-US" altLang="zh-CN" i="1" dirty="0" smtClean="0">
                        <a:latin typeface="Cambria Math"/>
                      </a:rPr>
                      <m:t>𝑛𝑜</m:t>
                    </m:r>
                    <m:r>
                      <a:rPr lang="en-US" altLang="zh-CN" i="1" dirty="0" smtClean="0">
                        <a:latin typeface="Cambria Math"/>
                      </a:rPr>
                      <m:t>−</m:t>
                    </m:r>
                    <m:r>
                      <a:rPr lang="en-US" altLang="zh-CN" i="1" dirty="0" smtClean="0">
                        <a:latin typeface="Cambria Math"/>
                      </a:rPr>
                      <m:t>𝑐𝑡𝑟𝑙</m:t>
                    </m:r>
                  </m:oMath>
                </a14:m>
                <a:r>
                  <a:rPr lang="en-US" altLang="zh-CN" dirty="0"/>
                  <a:t>: </a:t>
                </a:r>
                <a:r>
                  <a:rPr lang="en-US" altLang="zh-CN" dirty="0" smtClean="0"/>
                  <a:t>always </a:t>
                </a:r>
                <a:r>
                  <a:rPr lang="en-US" altLang="zh-CN" dirty="0"/>
                  <a:t>offloading the candidate blocks and (</a:t>
                </a:r>
                <a:r>
                  <a:rPr lang="en-US" altLang="zh-CN" dirty="0" smtClean="0"/>
                  <a:t>ii)</a:t>
                </a:r>
                <a14:m>
                  <m:oMath xmlns:m="http://schemas.openxmlformats.org/officeDocument/2006/math">
                    <m:r>
                      <a:rPr lang="en-US" altLang="zh-CN" i="1" dirty="0" smtClean="0">
                        <a:latin typeface="Cambria Math"/>
                      </a:rPr>
                      <m:t>𝑁𝐷𝑃</m:t>
                    </m:r>
                    <m:r>
                      <a:rPr lang="en-US" altLang="zh-CN" i="1" dirty="0" smtClean="0">
                        <a:latin typeface="Cambria Math"/>
                      </a:rPr>
                      <m:t>−</m:t>
                    </m:r>
                    <m:r>
                      <a:rPr lang="en-US" altLang="zh-CN" i="1" dirty="0" smtClean="0">
                        <a:latin typeface="Cambria Math"/>
                      </a:rPr>
                      <m:t>𝐶𝑜𝑛𝑡𝑟𝑜𝑙𝑙𝑒𝑑</m:t>
                    </m:r>
                  </m:oMath>
                </a14:m>
                <a:r>
                  <a:rPr lang="en-US" altLang="zh-CN" dirty="0" smtClean="0"/>
                  <a:t> or </a:t>
                </a:r>
                <a14:m>
                  <m:oMath xmlns:m="http://schemas.openxmlformats.org/officeDocument/2006/math">
                    <m:r>
                      <a:rPr lang="en-US" altLang="zh-CN" i="1" dirty="0" smtClean="0">
                        <a:latin typeface="Cambria Math"/>
                      </a:rPr>
                      <m:t>𝑐𝑡𝑟𝑙</m:t>
                    </m:r>
                  </m:oMath>
                </a14:m>
                <a:r>
                  <a:rPr lang="en-US" altLang="zh-CN" dirty="0"/>
                  <a:t>: enabling dynamic offloading </a:t>
                </a:r>
                <a:r>
                  <a:rPr lang="en-US" altLang="zh-CN" dirty="0" smtClean="0"/>
                  <a:t>control. </a:t>
                </a:r>
                <a:r>
                  <a:rPr lang="en-US" altLang="zh-CN" dirty="0"/>
                  <a:t>We evaluate these NDP policies along with </a:t>
                </a:r>
                <a:r>
                  <a:rPr lang="en-US" altLang="zh-CN" dirty="0" smtClean="0"/>
                  <a:t>two memory </a:t>
                </a:r>
                <a:r>
                  <a:rPr lang="en-US" altLang="zh-CN" dirty="0"/>
                  <a:t>mapping schemes: (i)</a:t>
                </a:r>
                <a14:m>
                  <m:oMath xmlns:m="http://schemas.openxmlformats.org/officeDocument/2006/math">
                    <m:r>
                      <a:rPr lang="en-US" altLang="zh-CN" i="1" dirty="0" smtClean="0">
                        <a:latin typeface="Cambria Math"/>
                      </a:rPr>
                      <m:t> </m:t>
                    </m:r>
                    <m:r>
                      <a:rPr lang="en-US" altLang="zh-CN" i="1" dirty="0" smtClean="0">
                        <a:latin typeface="Cambria Math"/>
                      </a:rPr>
                      <m:t>𝑏𝑚𝑎𝑝</m:t>
                    </m:r>
                  </m:oMath>
                </a14:m>
                <a:r>
                  <a:rPr lang="en-US" altLang="zh-CN" dirty="0"/>
                  <a:t>: baseline GPU </a:t>
                </a:r>
                <a:r>
                  <a:rPr lang="en-US" altLang="zh-CN" dirty="0" smtClean="0"/>
                  <a:t>memory mapping, </a:t>
                </a:r>
                <a:r>
                  <a:rPr lang="en-US" altLang="zh-CN" dirty="0"/>
                  <a:t>and (ii)</a:t>
                </a:r>
                <a14:m>
                  <m:oMath xmlns:m="http://schemas.openxmlformats.org/officeDocument/2006/math">
                    <m:r>
                      <a:rPr lang="en-US" altLang="zh-CN" i="1" dirty="0" smtClean="0">
                        <a:latin typeface="Cambria Math"/>
                      </a:rPr>
                      <m:t>𝑡𝑚𝑎𝑝</m:t>
                    </m:r>
                  </m:oMath>
                </a14:m>
                <a:r>
                  <a:rPr lang="en-US" altLang="zh-CN" dirty="0"/>
                  <a:t>: our proposed </a:t>
                </a:r>
                <a:r>
                  <a:rPr lang="en-US" altLang="zh-CN" dirty="0" smtClean="0"/>
                  <a:t>programmer-transparent </a:t>
                </a:r>
                <a:r>
                  <a:rPr lang="en-US" altLang="zh-CN" dirty="0"/>
                  <a:t>data mapping. </a:t>
                </a:r>
                <a:endParaRPr lang="zh-CN" altLang="en-US" dirty="0"/>
              </a:p>
            </p:txBody>
          </p:sp>
        </mc:Choice>
        <mc:Fallback xmlns="">
          <p:sp>
            <p:nvSpPr>
              <p:cNvPr id="2" name="矩形 1"/>
              <p:cNvSpPr>
                <a:spLocks noRot="1" noChangeAspect="1" noMove="1" noResize="1" noEditPoints="1" noAdjustHandles="1" noChangeArrowheads="1" noChangeShapeType="1" noTextEdit="1"/>
              </p:cNvSpPr>
              <p:nvPr/>
            </p:nvSpPr>
            <p:spPr>
              <a:xfrm>
                <a:off x="5889072" y="1443526"/>
                <a:ext cx="6302928" cy="4801314"/>
              </a:xfrm>
              <a:prstGeom prst="rect">
                <a:avLst/>
              </a:prstGeom>
              <a:blipFill rotWithShape="1">
                <a:blip r:embed="rId4"/>
                <a:stretch>
                  <a:fillRect l="-774" t="-635" r="-870" b="-114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189231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Calibri" panose="020F0502020204030204" pitchFamily="34" charset="0"/>
                <a:cs typeface="Calibri" panose="020F0502020204030204" pitchFamily="34" charset="0"/>
              </a:rPr>
              <a:t>Evaluation</a:t>
            </a:r>
            <a:endParaRPr lang="zh-CN" altLang="en-US" b="1" dirty="0">
              <a:latin typeface="Arial" panose="020B0604020202020204" pitchFamily="34" charset="0"/>
              <a:cs typeface="Arial" panose="020B0604020202020204" pitchFamily="34" charset="0"/>
            </a:endParaRPr>
          </a:p>
        </p:txBody>
      </p:sp>
      <p:sp>
        <p:nvSpPr>
          <p:cNvPr id="6" name="TextBox 2">
            <a:extLst>
              <a:ext uri="{FF2B5EF4-FFF2-40B4-BE49-F238E27FC236}">
                <a16:creationId xmlns:a16="http://schemas.microsoft.com/office/drawing/2014/main" xmlns="" id="{9AD809DB-C37E-42C2-80E0-BE63DBC9F358}"/>
              </a:ext>
            </a:extLst>
          </p:cNvPr>
          <p:cNvSpPr txBox="1"/>
          <p:nvPr/>
        </p:nvSpPr>
        <p:spPr>
          <a:xfrm>
            <a:off x="-75502" y="981861"/>
            <a:ext cx="12192001"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Effect on Performance</a:t>
            </a:r>
            <a:endParaRPr lang="en-US" altLang="zh-C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 name="矩形 1"/>
              <p:cNvSpPr/>
              <p:nvPr/>
            </p:nvSpPr>
            <p:spPr>
              <a:xfrm>
                <a:off x="0" y="4035725"/>
                <a:ext cx="12192000" cy="2308324"/>
              </a:xfrm>
              <a:prstGeom prst="rect">
                <a:avLst/>
              </a:prstGeom>
            </p:spPr>
            <p:txBody>
              <a:bodyPr wrap="square">
                <a:spAutoFit/>
              </a:bodyPr>
              <a:lstStyle/>
              <a:p>
                <a:pPr algn="just"/>
                <a:r>
                  <a:rPr lang="en-US" altLang="zh-CN" dirty="0" smtClean="0"/>
                  <a:t>1</a:t>
                </a:r>
                <a:r>
                  <a:rPr lang="zh-CN" altLang="en-US" dirty="0" smtClean="0"/>
                  <a:t>、</a:t>
                </a:r>
                <a:r>
                  <a:rPr lang="en-US" altLang="zh-CN" dirty="0" smtClean="0"/>
                  <a:t>TOM </a:t>
                </a:r>
                <a:r>
                  <a:rPr lang="en-US" altLang="zh-CN" dirty="0"/>
                  <a:t>significantly improves performance. When </a:t>
                </a:r>
                <a:r>
                  <a:rPr lang="en-US" altLang="zh-CN" dirty="0" smtClean="0"/>
                  <a:t>all TOM </a:t>
                </a:r>
                <a:r>
                  <a:rPr lang="en-US" altLang="zh-CN" dirty="0"/>
                  <a:t>techniques are enabled (</a:t>
                </a:r>
                <a14:m>
                  <m:oMath xmlns:m="http://schemas.openxmlformats.org/officeDocument/2006/math">
                    <m:r>
                      <a:rPr lang="en-US" altLang="zh-CN" i="1" dirty="0" smtClean="0">
                        <a:latin typeface="Cambria Math"/>
                      </a:rPr>
                      <m:t>𝑁𝐷𝑃</m:t>
                    </m:r>
                    <m:r>
                      <a:rPr lang="en-US" altLang="zh-CN" i="1" dirty="0" smtClean="0">
                        <a:latin typeface="Cambria Math"/>
                      </a:rPr>
                      <m:t>−</m:t>
                    </m:r>
                    <m:r>
                      <a:rPr lang="en-US" altLang="zh-CN" i="1" dirty="0" smtClean="0">
                        <a:latin typeface="Cambria Math"/>
                      </a:rPr>
                      <m:t>𝐶𝑜𝑛𝑡𝑟𝑜𝑙𝑙𝑒𝑑</m:t>
                    </m:r>
                  </m:oMath>
                </a14:m>
                <a:r>
                  <a:rPr lang="en-US" altLang="zh-CN" dirty="0"/>
                  <a:t> and </a:t>
                </a:r>
                <a14:m>
                  <m:oMath xmlns:m="http://schemas.openxmlformats.org/officeDocument/2006/math">
                    <m:r>
                      <a:rPr lang="en-US" altLang="zh-CN" i="1" dirty="0" smtClean="0">
                        <a:latin typeface="Cambria Math"/>
                      </a:rPr>
                      <m:t>𝑡𝑚𝑎𝑝</m:t>
                    </m:r>
                  </m:oMath>
                </a14:m>
                <a:r>
                  <a:rPr lang="en-US" altLang="zh-CN" dirty="0"/>
                  <a:t>), </a:t>
                </a:r>
                <a:r>
                  <a:rPr lang="en-US" altLang="zh-CN" dirty="0" smtClean="0"/>
                  <a:t>average </a:t>
                </a:r>
                <a:r>
                  <a:rPr lang="en-US" altLang="zh-CN" dirty="0"/>
                  <a:t>performance improves by 30% (up to 76%) over </a:t>
                </a:r>
                <a:r>
                  <a:rPr lang="en-US" altLang="zh-CN" dirty="0" smtClean="0"/>
                  <a:t>the baseline</a:t>
                </a:r>
                <a:r>
                  <a:rPr lang="en-US" altLang="zh-CN" dirty="0"/>
                  <a:t>. </a:t>
                </a:r>
                <a:endParaRPr lang="en-US" altLang="zh-CN" dirty="0" smtClean="0"/>
              </a:p>
              <a:p>
                <a:pPr algn="just"/>
                <a:r>
                  <a:rPr lang="en-US" altLang="zh-CN" dirty="0" smtClean="0"/>
                  <a:t>2</a:t>
                </a:r>
                <a:r>
                  <a:rPr lang="zh-CN" altLang="en-US" dirty="0" smtClean="0"/>
                  <a:t>、</a:t>
                </a:r>
                <a:r>
                  <a:rPr lang="en-US" altLang="zh-CN" dirty="0"/>
                  <a:t> Programmer-transparent data mapping improves </a:t>
                </a:r>
                <a:r>
                  <a:rPr lang="en-US" altLang="zh-CN" dirty="0" smtClean="0"/>
                  <a:t>performance </a:t>
                </a:r>
                <a:r>
                  <a:rPr lang="en-US" altLang="zh-CN" dirty="0"/>
                  <a:t>over baseline memory mapping. On average, NDP</a:t>
                </a:r>
              </a:p>
              <a:p>
                <a:pPr algn="just"/>
                <a:r>
                  <a:rPr lang="en-US" altLang="zh-CN" dirty="0"/>
                  <a:t>with programmer-transparent data mapping (</a:t>
                </a:r>
                <a14:m>
                  <m:oMath xmlns:m="http://schemas.openxmlformats.org/officeDocument/2006/math">
                    <m:r>
                      <a:rPr lang="en-US" altLang="zh-CN" i="1" dirty="0" smtClean="0">
                        <a:latin typeface="Cambria Math"/>
                      </a:rPr>
                      <m:t>𝑡𝑚𝑎𝑝</m:t>
                    </m:r>
                  </m:oMath>
                </a14:m>
                <a:r>
                  <a:rPr lang="en-US" altLang="zh-CN" dirty="0"/>
                  <a:t>) </a:t>
                </a:r>
                <a:r>
                  <a:rPr lang="en-US" altLang="zh-CN" dirty="0" smtClean="0"/>
                  <a:t>provides an </a:t>
                </a:r>
                <a:r>
                  <a:rPr lang="en-US" altLang="zh-CN" dirty="0"/>
                  <a:t>additional 10% speedup over NDP with baseline </a:t>
                </a:r>
                <a:r>
                  <a:rPr lang="en-US" altLang="zh-CN" dirty="0" smtClean="0"/>
                  <a:t>memory </a:t>
                </a:r>
                <a:r>
                  <a:rPr lang="en-US" altLang="zh-CN" dirty="0"/>
                  <a:t>mapping (</a:t>
                </a:r>
                <a14:m>
                  <m:oMath xmlns:m="http://schemas.openxmlformats.org/officeDocument/2006/math">
                    <m:r>
                      <a:rPr lang="en-US" altLang="zh-CN" i="1" dirty="0" smtClean="0">
                        <a:latin typeface="Cambria Math"/>
                      </a:rPr>
                      <m:t>𝑏𝑚𝑎𝑝</m:t>
                    </m:r>
                  </m:oMath>
                </a14:m>
                <a:r>
                  <a:rPr lang="en-US" altLang="zh-CN" dirty="0" smtClean="0"/>
                  <a:t>).</a:t>
                </a:r>
              </a:p>
              <a:p>
                <a:pPr algn="just"/>
                <a:r>
                  <a:rPr lang="en-US" altLang="zh-CN" dirty="0" smtClean="0"/>
                  <a:t>3</a:t>
                </a:r>
                <a:r>
                  <a:rPr lang="zh-CN" altLang="en-US" dirty="0" smtClean="0"/>
                  <a:t>、</a:t>
                </a:r>
                <a:r>
                  <a:rPr lang="en-US" altLang="zh-CN" dirty="0" smtClean="0"/>
                  <a:t>Offloading </a:t>
                </a:r>
                <a:r>
                  <a:rPr lang="en-US" altLang="zh-CN" dirty="0"/>
                  <a:t>aggressiveness control is an enabler </a:t>
                </a:r>
                <a:r>
                  <a:rPr lang="en-US" altLang="zh-CN" dirty="0" smtClean="0"/>
                  <a:t>for NDP’s </a:t>
                </a:r>
                <a:r>
                  <a:rPr lang="en-US" altLang="zh-CN" dirty="0"/>
                  <a:t>performance improvements. Without offloading </a:t>
                </a:r>
                <a:r>
                  <a:rPr lang="en-US" altLang="zh-CN" dirty="0" smtClean="0"/>
                  <a:t>control </a:t>
                </a:r>
                <a:r>
                  <a:rPr lang="en-US" altLang="zh-CN" dirty="0"/>
                  <a:t>(</a:t>
                </a:r>
                <a14:m>
                  <m:oMath xmlns:m="http://schemas.openxmlformats.org/officeDocument/2006/math">
                    <m:r>
                      <a:rPr lang="en-US" altLang="zh-CN" i="1" dirty="0" smtClean="0">
                        <a:latin typeface="Cambria Math"/>
                      </a:rPr>
                      <m:t>𝑁𝐷𝑃</m:t>
                    </m:r>
                    <m:r>
                      <a:rPr lang="en-US" altLang="zh-CN" i="1" dirty="0" smtClean="0">
                        <a:latin typeface="Cambria Math"/>
                      </a:rPr>
                      <m:t>−</m:t>
                    </m:r>
                    <m:r>
                      <a:rPr lang="en-US" altLang="zh-CN" i="1" dirty="0" smtClean="0">
                        <a:latin typeface="Cambria Math"/>
                      </a:rPr>
                      <m:t>𝑈𝑛𝑐𝑜𝑛𝑡𝑟𝑜𝑙𝑙𝑒𝑑</m:t>
                    </m:r>
                  </m:oMath>
                </a14:m>
                <a:r>
                  <a:rPr lang="en-US" altLang="zh-CN" dirty="0"/>
                  <a:t>), the system becomes slower by 3%/</a:t>
                </a:r>
                <a:r>
                  <a:rPr lang="en-US" altLang="zh-CN" dirty="0" smtClean="0"/>
                  <a:t>7% on </a:t>
                </a:r>
                <a:r>
                  <a:rPr lang="en-US" altLang="zh-CN" dirty="0"/>
                  <a:t>average (</a:t>
                </a:r>
                <a:r>
                  <a:rPr lang="en-US" altLang="zh-CN" dirty="0" smtClean="0"/>
                  <a:t>with </a:t>
                </a:r>
                <a14:m>
                  <m:oMath xmlns:m="http://schemas.openxmlformats.org/officeDocument/2006/math">
                    <m:r>
                      <a:rPr lang="en-US" altLang="zh-CN" i="1" dirty="0" smtClean="0">
                        <a:latin typeface="Cambria Math"/>
                      </a:rPr>
                      <m:t>𝑡𝑚𝑎𝑝</m:t>
                    </m:r>
                    <m:r>
                      <a:rPr lang="en-US" altLang="zh-CN" b="0" i="1" dirty="0" smtClean="0">
                        <a:latin typeface="Cambria Math"/>
                      </a:rPr>
                      <m:t> </m:t>
                    </m:r>
                  </m:oMath>
                </a14:m>
                <a:r>
                  <a:rPr lang="en-US" altLang="zh-CN" b="0" i="0" dirty="0" smtClean="0">
                    <a:latin typeface="+mj-lt"/>
                  </a:rPr>
                  <a:t>/ </a:t>
                </a:r>
                <a14:m>
                  <m:oMath xmlns:m="http://schemas.openxmlformats.org/officeDocument/2006/math">
                    <m:r>
                      <a:rPr lang="en-US" altLang="zh-CN" b="0" i="1" smtClean="0">
                        <a:latin typeface="Cambria Math"/>
                      </a:rPr>
                      <m:t>𝑏𝑚𝑎𝑝</m:t>
                    </m:r>
                  </m:oMath>
                </a14:m>
                <a:r>
                  <a:rPr lang="en-US" altLang="zh-CN" dirty="0" smtClean="0"/>
                  <a:t>). </a:t>
                </a:r>
                <a:r>
                  <a:rPr lang="en-US" altLang="zh-CN" dirty="0"/>
                  <a:t>This is because the main SMs offload more warps than the memory stack SMs can </a:t>
                </a:r>
                <a:r>
                  <a:rPr lang="en-US" altLang="zh-CN" dirty="0" smtClean="0"/>
                  <a:t>handle</a:t>
                </a:r>
                <a:r>
                  <a:rPr lang="en-US" altLang="zh-CN" dirty="0"/>
                  <a:t>. </a:t>
                </a:r>
                <a:endParaRPr lang="en-US" altLang="zh-CN" dirty="0" smtClean="0"/>
              </a:p>
            </p:txBody>
          </p:sp>
        </mc:Choice>
        <mc:Fallback xmlns="">
          <p:sp>
            <p:nvSpPr>
              <p:cNvPr id="2" name="矩形 1"/>
              <p:cNvSpPr>
                <a:spLocks noRot="1" noChangeAspect="1" noMove="1" noResize="1" noEditPoints="1" noAdjustHandles="1" noChangeArrowheads="1" noChangeShapeType="1" noTextEdit="1"/>
              </p:cNvSpPr>
              <p:nvPr/>
            </p:nvSpPr>
            <p:spPr>
              <a:xfrm>
                <a:off x="0" y="4035725"/>
                <a:ext cx="12192000" cy="2308324"/>
              </a:xfrm>
              <a:prstGeom prst="rect">
                <a:avLst/>
              </a:prstGeom>
              <a:blipFill rotWithShape="1">
                <a:blip r:embed="rId3"/>
                <a:stretch>
                  <a:fillRect l="-400" t="-1847" r="-400" b="-3166"/>
                </a:stretch>
              </a:blipFill>
            </p:spPr>
            <p:txBody>
              <a:bodyPr/>
              <a:lstStyle/>
              <a:p>
                <a:r>
                  <a:rPr lang="zh-CN" altLang="en-US">
                    <a:noFill/>
                  </a:rPr>
                  <a:t> </a:t>
                </a:r>
              </a:p>
            </p:txBody>
          </p:sp>
        </mc:Fallback>
      </mc:AlternateContent>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5596" y="1443526"/>
            <a:ext cx="11569804" cy="24343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362538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Calibri" panose="020F0502020204030204" pitchFamily="34" charset="0"/>
                <a:cs typeface="Calibri" panose="020F0502020204030204" pitchFamily="34" charset="0"/>
              </a:rPr>
              <a:t>Evaluation</a:t>
            </a:r>
            <a:endParaRPr lang="zh-CN" altLang="en-US" b="1" dirty="0">
              <a:latin typeface="Arial" panose="020B0604020202020204" pitchFamily="34" charset="0"/>
              <a:cs typeface="Arial" panose="020B0604020202020204" pitchFamily="34" charset="0"/>
            </a:endParaRPr>
          </a:p>
        </p:txBody>
      </p:sp>
      <p:sp>
        <p:nvSpPr>
          <p:cNvPr id="6" name="TextBox 2">
            <a:extLst>
              <a:ext uri="{FF2B5EF4-FFF2-40B4-BE49-F238E27FC236}">
                <a16:creationId xmlns:a16="http://schemas.microsoft.com/office/drawing/2014/main" xmlns="" id="{9AD809DB-C37E-42C2-80E0-BE63DBC9F358}"/>
              </a:ext>
            </a:extLst>
          </p:cNvPr>
          <p:cNvSpPr txBox="1"/>
          <p:nvPr/>
        </p:nvSpPr>
        <p:spPr>
          <a:xfrm>
            <a:off x="-75502" y="981861"/>
            <a:ext cx="12192001"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Effect on Memory Traffic</a:t>
            </a:r>
            <a:endParaRPr lang="en-US" altLang="zh-C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 name="矩形 1"/>
              <p:cNvSpPr/>
              <p:nvPr/>
            </p:nvSpPr>
            <p:spPr>
              <a:xfrm>
                <a:off x="0" y="4161560"/>
                <a:ext cx="12192000" cy="2308324"/>
              </a:xfrm>
              <a:prstGeom prst="rect">
                <a:avLst/>
              </a:prstGeom>
            </p:spPr>
            <p:txBody>
              <a:bodyPr wrap="square">
                <a:spAutoFit/>
              </a:bodyPr>
              <a:lstStyle/>
              <a:p>
                <a:pPr algn="just"/>
                <a:r>
                  <a:rPr lang="en-US" altLang="zh-CN" dirty="0" smtClean="0"/>
                  <a:t>1</a:t>
                </a:r>
                <a:r>
                  <a:rPr lang="zh-CN" altLang="en-US" dirty="0" smtClean="0"/>
                  <a:t>、</a:t>
                </a:r>
                <a:r>
                  <a:rPr lang="en-US" altLang="zh-CN" dirty="0" smtClean="0"/>
                  <a:t>TOM </a:t>
                </a:r>
                <a:r>
                  <a:rPr lang="en-US" altLang="zh-CN" dirty="0"/>
                  <a:t>is effective in reducing the </a:t>
                </a:r>
                <a:r>
                  <a:rPr lang="en-US" altLang="zh-CN" dirty="0" smtClean="0"/>
                  <a:t>overall </a:t>
                </a:r>
                <a:r>
                  <a:rPr lang="en-US" altLang="zh-CN" dirty="0"/>
                  <a:t>memory traffic. When the system offloads all </a:t>
                </a:r>
                <a:r>
                  <a:rPr lang="en-US" altLang="zh-CN" dirty="0" smtClean="0"/>
                  <a:t>candidate blocks </a:t>
                </a:r>
                <a:r>
                  <a:rPr lang="en-US" altLang="zh-CN" dirty="0"/>
                  <a:t>with programmer-transparent data mapping (</a:t>
                </a:r>
                <a14:m>
                  <m:oMath xmlns:m="http://schemas.openxmlformats.org/officeDocument/2006/math">
                    <m:r>
                      <a:rPr lang="en-US" altLang="zh-CN" i="1" dirty="0" smtClean="0">
                        <a:latin typeface="Cambria Math"/>
                      </a:rPr>
                      <m:t>𝑛𝑜</m:t>
                    </m:r>
                    <m:r>
                      <a:rPr lang="en-US" altLang="zh-CN" i="1" dirty="0" smtClean="0">
                        <a:latin typeface="Cambria Math"/>
                      </a:rPr>
                      <m:t>−</m:t>
                    </m:r>
                    <m:r>
                      <a:rPr lang="en-US" altLang="zh-CN" i="1" dirty="0" smtClean="0">
                        <a:latin typeface="Cambria Math"/>
                      </a:rPr>
                      <m:t>𝑐𝑡𝑟𝑙</m:t>
                    </m:r>
                  </m:oMath>
                </a14:m>
                <a:r>
                  <a:rPr lang="en-US" altLang="zh-CN" dirty="0" smtClean="0"/>
                  <a:t> and </a:t>
                </a:r>
                <a14:m>
                  <m:oMath xmlns:m="http://schemas.openxmlformats.org/officeDocument/2006/math">
                    <m:r>
                      <a:rPr lang="en-US" altLang="zh-CN" i="1" dirty="0" smtClean="0">
                        <a:latin typeface="Cambria Math"/>
                      </a:rPr>
                      <m:t>𝑡𝑚𝑎𝑝</m:t>
                    </m:r>
                  </m:oMath>
                </a14:m>
                <a:r>
                  <a:rPr lang="en-US" altLang="zh-CN" dirty="0"/>
                  <a:t>), the total memory traffic reduces by 38% on </a:t>
                </a:r>
                <a:r>
                  <a:rPr lang="en-US" altLang="zh-CN" dirty="0" smtClean="0"/>
                  <a:t>average </a:t>
                </a:r>
                <a:r>
                  <a:rPr lang="en-US" altLang="zh-CN" dirty="0"/>
                  <a:t>(up to 99%). </a:t>
                </a:r>
                <a:r>
                  <a:rPr lang="en-US" altLang="zh-CN" dirty="0" smtClean="0"/>
                  <a:t>With </a:t>
                </a:r>
                <a:r>
                  <a:rPr lang="en-US" altLang="zh-CN" dirty="0"/>
                  <a:t>controlled offloading (</a:t>
                </a:r>
                <a14:m>
                  <m:oMath xmlns:m="http://schemas.openxmlformats.org/officeDocument/2006/math">
                    <m:r>
                      <a:rPr lang="en-US" altLang="zh-CN" i="1" dirty="0" smtClean="0">
                        <a:latin typeface="Cambria Math"/>
                      </a:rPr>
                      <m:t>𝑐𝑡𝑟𝑙</m:t>
                    </m:r>
                  </m:oMath>
                </a14:m>
                <a:r>
                  <a:rPr lang="en-US" altLang="zh-CN" dirty="0" smtClean="0"/>
                  <a:t> and </a:t>
                </a:r>
                <a14:m>
                  <m:oMath xmlns:m="http://schemas.openxmlformats.org/officeDocument/2006/math">
                    <m:r>
                      <a:rPr lang="en-US" altLang="zh-CN" i="1" dirty="0" smtClean="0">
                        <a:latin typeface="Cambria Math"/>
                      </a:rPr>
                      <m:t>𝑡𝑚𝑎𝑝</m:t>
                    </m:r>
                  </m:oMath>
                </a14:m>
                <a:r>
                  <a:rPr lang="en-US" altLang="zh-CN" dirty="0"/>
                  <a:t>), </a:t>
                </a:r>
                <a:r>
                  <a:rPr lang="en-US" altLang="zh-CN" dirty="0" smtClean="0"/>
                  <a:t>the memory </a:t>
                </a:r>
                <a:r>
                  <a:rPr lang="en-US" altLang="zh-CN" dirty="0"/>
                  <a:t>traffic reduction is 13% on average (up to 37%). This</a:t>
                </a:r>
              </a:p>
              <a:p>
                <a:pPr algn="just"/>
                <a:r>
                  <a:rPr lang="en-US" altLang="zh-CN" dirty="0"/>
                  <a:t>is much less than the uncontrolled offloading because </a:t>
                </a:r>
                <a:r>
                  <a:rPr lang="en-US" altLang="zh-CN" dirty="0" smtClean="0"/>
                  <a:t>some memory-intensive </a:t>
                </a:r>
                <a:r>
                  <a:rPr lang="en-US" altLang="zh-CN" dirty="0"/>
                  <a:t>offloading candidates are still executed </a:t>
                </a:r>
                <a:r>
                  <a:rPr lang="en-US" altLang="zh-CN" dirty="0" smtClean="0"/>
                  <a:t>in the </a:t>
                </a:r>
                <a:r>
                  <a:rPr lang="en-US" altLang="zh-CN" dirty="0"/>
                  <a:t>GPU. It also implies that if we increase the </a:t>
                </a:r>
                <a:r>
                  <a:rPr lang="en-US" altLang="zh-CN" dirty="0" smtClean="0"/>
                  <a:t>computational capacity </a:t>
                </a:r>
                <a:r>
                  <a:rPr lang="en-US" altLang="zh-CN" dirty="0"/>
                  <a:t>of SMs in memory stacks, we can potentially </a:t>
                </a:r>
                <a:r>
                  <a:rPr lang="en-US" altLang="zh-CN" dirty="0" smtClean="0"/>
                  <a:t>offload more </a:t>
                </a:r>
                <a:r>
                  <a:rPr lang="en-US" altLang="zh-CN" dirty="0"/>
                  <a:t>work to them and save more memory traffic. </a:t>
                </a:r>
                <a:endParaRPr lang="en-US" altLang="zh-CN" dirty="0" smtClean="0"/>
              </a:p>
              <a:p>
                <a:pPr algn="just"/>
                <a:r>
                  <a:rPr lang="en-US" altLang="zh-CN" dirty="0" smtClean="0"/>
                  <a:t>2</a:t>
                </a:r>
                <a:r>
                  <a:rPr lang="zh-CN" altLang="en-US" dirty="0" smtClean="0"/>
                  <a:t>、</a:t>
                </a:r>
                <a:r>
                  <a:rPr lang="en-US" altLang="zh-CN" dirty="0" smtClean="0"/>
                  <a:t>Programmer-transparent </a:t>
                </a:r>
                <a:r>
                  <a:rPr lang="en-US" altLang="zh-CN" dirty="0"/>
                  <a:t>data mapping is very </a:t>
                </a:r>
                <a:r>
                  <a:rPr lang="en-US" altLang="zh-CN" dirty="0" smtClean="0"/>
                  <a:t>effective </a:t>
                </a:r>
                <a:r>
                  <a:rPr lang="en-US" altLang="zh-CN" dirty="0"/>
                  <a:t>at reducing memory-to-memory traffic. On </a:t>
                </a:r>
                <a:r>
                  <a:rPr lang="en-US" altLang="zh-CN" dirty="0" smtClean="0"/>
                  <a:t>average, memory-to-memory </a:t>
                </a:r>
                <a:r>
                  <a:rPr lang="en-US" altLang="zh-CN" dirty="0"/>
                  <a:t>traffic is reduced from 55% (</a:t>
                </a:r>
                <a14:m>
                  <m:oMath xmlns:m="http://schemas.openxmlformats.org/officeDocument/2006/math">
                    <m:r>
                      <a:rPr lang="en-US" altLang="zh-CN" i="1" dirty="0" smtClean="0">
                        <a:latin typeface="Cambria Math"/>
                      </a:rPr>
                      <m:t>𝑏𝑚𝑎𝑝</m:t>
                    </m:r>
                  </m:oMath>
                </a14:m>
                <a:r>
                  <a:rPr lang="en-US" altLang="zh-CN" dirty="0"/>
                  <a:t>) to 22% (</a:t>
                </a:r>
                <a14:m>
                  <m:oMath xmlns:m="http://schemas.openxmlformats.org/officeDocument/2006/math">
                    <m:r>
                      <a:rPr lang="en-US" altLang="zh-CN" i="1" dirty="0" smtClean="0">
                        <a:latin typeface="Cambria Math"/>
                      </a:rPr>
                      <m:t>𝑡𝑚𝑎𝑝</m:t>
                    </m:r>
                  </m:oMath>
                </a14:m>
                <a:r>
                  <a:rPr lang="en-US" altLang="zh-CN" dirty="0"/>
                  <a:t>) of the total memory traffic in the </a:t>
                </a:r>
                <a:r>
                  <a:rPr lang="en-US" altLang="zh-CN" dirty="0" smtClean="0"/>
                  <a:t>baseline.</a:t>
                </a:r>
              </a:p>
            </p:txBody>
          </p:sp>
        </mc:Choice>
        <mc:Fallback xmlns="">
          <p:sp>
            <p:nvSpPr>
              <p:cNvPr id="2" name="矩形 1"/>
              <p:cNvSpPr>
                <a:spLocks noRot="1" noChangeAspect="1" noMove="1" noResize="1" noEditPoints="1" noAdjustHandles="1" noChangeArrowheads="1" noChangeShapeType="1" noTextEdit="1"/>
              </p:cNvSpPr>
              <p:nvPr/>
            </p:nvSpPr>
            <p:spPr>
              <a:xfrm>
                <a:off x="0" y="4161560"/>
                <a:ext cx="12192000" cy="2308324"/>
              </a:xfrm>
              <a:prstGeom prst="rect">
                <a:avLst/>
              </a:prstGeom>
              <a:blipFill rotWithShape="1">
                <a:blip r:embed="rId3"/>
                <a:stretch>
                  <a:fillRect l="-400" t="-1852" r="-400" b="-3439"/>
                </a:stretch>
              </a:blipFill>
            </p:spPr>
            <p:txBody>
              <a:bodyPr/>
              <a:lstStyle/>
              <a:p>
                <a:r>
                  <a:rPr lang="zh-CN" altLang="en-US">
                    <a:noFill/>
                  </a:rPr>
                  <a:t> </a:t>
                </a:r>
              </a:p>
            </p:txBody>
          </p:sp>
        </mc:Fallback>
      </mc:AlternateContent>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7292" y="1443526"/>
            <a:ext cx="11246411" cy="24825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856534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Calibri" panose="020F0502020204030204" pitchFamily="34" charset="0"/>
                <a:cs typeface="Calibri" panose="020F0502020204030204" pitchFamily="34" charset="0"/>
              </a:rPr>
              <a:t>Evaluation</a:t>
            </a:r>
            <a:endParaRPr lang="zh-CN" altLang="en-US" b="1" dirty="0">
              <a:latin typeface="Arial" panose="020B0604020202020204" pitchFamily="34" charset="0"/>
              <a:cs typeface="Arial" panose="020B0604020202020204" pitchFamily="34" charset="0"/>
            </a:endParaRPr>
          </a:p>
        </p:txBody>
      </p:sp>
      <p:sp>
        <p:nvSpPr>
          <p:cNvPr id="6" name="TextBox 2">
            <a:extLst>
              <a:ext uri="{FF2B5EF4-FFF2-40B4-BE49-F238E27FC236}">
                <a16:creationId xmlns:a16="http://schemas.microsoft.com/office/drawing/2014/main" xmlns="" id="{9AD809DB-C37E-42C2-80E0-BE63DBC9F358}"/>
              </a:ext>
            </a:extLst>
          </p:cNvPr>
          <p:cNvSpPr txBox="1"/>
          <p:nvPr/>
        </p:nvSpPr>
        <p:spPr>
          <a:xfrm>
            <a:off x="-75502" y="981861"/>
            <a:ext cx="12192001"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Effect on Energy Consumption</a:t>
            </a:r>
            <a:endParaRPr lang="en-US" altLang="zh-C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 name="矩形 1"/>
              <p:cNvSpPr/>
              <p:nvPr/>
            </p:nvSpPr>
            <p:spPr>
              <a:xfrm>
                <a:off x="0" y="4018947"/>
                <a:ext cx="12192000" cy="1754326"/>
              </a:xfrm>
              <a:prstGeom prst="rect">
                <a:avLst/>
              </a:prstGeom>
            </p:spPr>
            <p:txBody>
              <a:bodyPr wrap="square">
                <a:spAutoFit/>
              </a:bodyPr>
              <a:lstStyle/>
              <a:p>
                <a:pPr algn="just"/>
                <a:r>
                  <a:rPr lang="en-US" altLang="zh-CN" dirty="0" smtClean="0"/>
                  <a:t>1</a:t>
                </a:r>
                <a:r>
                  <a:rPr lang="zh-CN" altLang="en-US" dirty="0" smtClean="0"/>
                  <a:t>、</a:t>
                </a:r>
                <a:r>
                  <a:rPr lang="en-US" altLang="zh-CN" dirty="0" smtClean="0"/>
                  <a:t>TOM </a:t>
                </a:r>
                <a:r>
                  <a:rPr lang="en-US" altLang="zh-CN" dirty="0"/>
                  <a:t>is effective in reducing system energy </a:t>
                </a:r>
                <a:r>
                  <a:rPr lang="en-US" altLang="zh-CN" dirty="0" smtClean="0"/>
                  <a:t>consumption</a:t>
                </a:r>
                <a:r>
                  <a:rPr lang="en-US" altLang="zh-CN" dirty="0"/>
                  <a:t>. Total energy consumption reduces by 11% on </a:t>
                </a:r>
                <a:r>
                  <a:rPr lang="en-US" altLang="zh-CN" dirty="0" smtClean="0"/>
                  <a:t>average (up </a:t>
                </a:r>
                <a:r>
                  <a:rPr lang="en-US" altLang="zh-CN" dirty="0"/>
                  <a:t>to 37%) when all TOM techniques are enabled (</a:t>
                </a:r>
                <a14:m>
                  <m:oMath xmlns:m="http://schemas.openxmlformats.org/officeDocument/2006/math">
                    <m:r>
                      <a:rPr lang="en-US" altLang="zh-CN" i="1" dirty="0" smtClean="0">
                        <a:latin typeface="Cambria Math"/>
                      </a:rPr>
                      <m:t>𝑐𝑡𝑟𝑙</m:t>
                    </m:r>
                    <m:r>
                      <a:rPr lang="en-US" altLang="zh-CN" i="1" dirty="0" smtClean="0">
                        <a:latin typeface="Cambria Math"/>
                      </a:rPr>
                      <m:t>+</m:t>
                    </m:r>
                    <m:r>
                      <a:rPr lang="en-US" altLang="zh-CN" i="1" dirty="0" smtClean="0">
                        <a:latin typeface="Cambria Math"/>
                      </a:rPr>
                      <m:t>𝑡𝑚𝑎𝑝</m:t>
                    </m:r>
                  </m:oMath>
                </a14:m>
                <a:r>
                  <a:rPr lang="en-US" altLang="zh-CN" dirty="0" smtClean="0"/>
                  <a:t>). </a:t>
                </a:r>
              </a:p>
              <a:p>
                <a:pPr algn="just"/>
                <a:r>
                  <a:rPr lang="en-US" altLang="zh-CN" dirty="0" smtClean="0"/>
                  <a:t>2</a:t>
                </a:r>
                <a:r>
                  <a:rPr lang="zh-CN" altLang="en-US" dirty="0" smtClean="0"/>
                  <a:t>、</a:t>
                </a:r>
                <a:r>
                  <a:rPr lang="en-US" altLang="zh-CN" dirty="0"/>
                  <a:t>B</a:t>
                </a:r>
                <a:r>
                  <a:rPr lang="en-US" altLang="zh-CN" dirty="0" smtClean="0"/>
                  <a:t>oth </a:t>
                </a:r>
                <a:r>
                  <a:rPr lang="en-US" altLang="zh-CN" dirty="0"/>
                  <a:t>programmer-transparent data mapping </a:t>
                </a:r>
                <a:r>
                  <a:rPr lang="en-US" altLang="zh-CN" dirty="0" smtClean="0"/>
                  <a:t>and offloading </a:t>
                </a:r>
                <a:r>
                  <a:rPr lang="en-US" altLang="zh-CN" dirty="0"/>
                  <a:t>aggressiveness control are important to the </a:t>
                </a:r>
                <a:r>
                  <a:rPr lang="en-US" altLang="zh-CN" dirty="0" smtClean="0"/>
                  <a:t>energy savings</a:t>
                </a:r>
                <a:r>
                  <a:rPr lang="en-US" altLang="zh-CN" dirty="0"/>
                  <a:t>. Without them, total energy consumption </a:t>
                </a:r>
                <a:r>
                  <a:rPr lang="en-US" altLang="zh-CN" dirty="0" smtClean="0"/>
                  <a:t>increases by </a:t>
                </a:r>
                <a:r>
                  <a:rPr lang="en-US" altLang="zh-CN" dirty="0"/>
                  <a:t>8% on average. This is mainly because the system </a:t>
                </a:r>
                <a:r>
                  <a:rPr lang="en-US" altLang="zh-CN" dirty="0" smtClean="0"/>
                  <a:t>runs slower </a:t>
                </a:r>
                <a:r>
                  <a:rPr lang="en-US" altLang="zh-CN" dirty="0"/>
                  <a:t>without these techniques. Even though memory </a:t>
                </a:r>
                <a:r>
                  <a:rPr lang="en-US" altLang="zh-CN" dirty="0" smtClean="0"/>
                  <a:t>traffic reduces </a:t>
                </a:r>
                <a:r>
                  <a:rPr lang="en-US" altLang="zh-CN" dirty="0"/>
                  <a:t>without these techniques, the extra leakage </a:t>
                </a:r>
                <a:r>
                  <a:rPr lang="en-US" altLang="zh-CN" dirty="0" smtClean="0"/>
                  <a:t>energy due </a:t>
                </a:r>
                <a:r>
                  <a:rPr lang="en-US" altLang="zh-CN" dirty="0"/>
                  <a:t>to longer execution time overshadows the savings </a:t>
                </a:r>
                <a:r>
                  <a:rPr lang="en-US" altLang="zh-CN" dirty="0" smtClean="0"/>
                  <a:t>from transmitting </a:t>
                </a:r>
                <a:r>
                  <a:rPr lang="en-US" altLang="zh-CN" dirty="0"/>
                  <a:t>fewer memory packets</a:t>
                </a:r>
                <a:r>
                  <a:rPr lang="en-US" altLang="zh-CN" dirty="0" smtClean="0"/>
                  <a:t>.</a:t>
                </a:r>
                <a:endParaRPr lang="en-US" altLang="zh-CN" dirty="0"/>
              </a:p>
            </p:txBody>
          </p:sp>
        </mc:Choice>
        <mc:Fallback xmlns="">
          <p:sp>
            <p:nvSpPr>
              <p:cNvPr id="2" name="矩形 1"/>
              <p:cNvSpPr>
                <a:spLocks noRot="1" noChangeAspect="1" noMove="1" noResize="1" noEditPoints="1" noAdjustHandles="1" noChangeArrowheads="1" noChangeShapeType="1" noTextEdit="1"/>
              </p:cNvSpPr>
              <p:nvPr/>
            </p:nvSpPr>
            <p:spPr>
              <a:xfrm>
                <a:off x="0" y="4018947"/>
                <a:ext cx="12192000" cy="1754326"/>
              </a:xfrm>
              <a:prstGeom prst="rect">
                <a:avLst/>
              </a:prstGeom>
              <a:blipFill rotWithShape="1">
                <a:blip r:embed="rId3"/>
                <a:stretch>
                  <a:fillRect l="-400" t="-2431" r="-400" b="-4514"/>
                </a:stretch>
              </a:blipFill>
            </p:spPr>
            <p:txBody>
              <a:bodyPr/>
              <a:lstStyle/>
              <a:p>
                <a:r>
                  <a:rPr lang="zh-CN" altLang="en-US">
                    <a:noFill/>
                  </a:rPr>
                  <a:t> </a:t>
                </a:r>
              </a:p>
            </p:txBody>
          </p:sp>
        </mc:Fallback>
      </mc:AlternateContent>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1013" y="1443526"/>
            <a:ext cx="11158970" cy="23734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307094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Calibri" panose="020F0502020204030204" pitchFamily="34" charset="0"/>
                <a:cs typeface="Calibri" panose="020F0502020204030204" pitchFamily="34" charset="0"/>
              </a:rPr>
              <a:t>Evaluation</a:t>
            </a:r>
            <a:endParaRPr lang="zh-CN" altLang="en-US" b="1" dirty="0">
              <a:latin typeface="Arial" panose="020B0604020202020204" pitchFamily="34" charset="0"/>
              <a:cs typeface="Arial" panose="020B0604020202020204" pitchFamily="34" charset="0"/>
            </a:endParaRPr>
          </a:p>
        </p:txBody>
      </p:sp>
      <p:sp>
        <p:nvSpPr>
          <p:cNvPr id="6" name="TextBox 2">
            <a:extLst>
              <a:ext uri="{FF2B5EF4-FFF2-40B4-BE49-F238E27FC236}">
                <a16:creationId xmlns:a16="http://schemas.microsoft.com/office/drawing/2014/main" xmlns="" id="{9AD809DB-C37E-42C2-80E0-BE63DBC9F358}"/>
              </a:ext>
            </a:extLst>
          </p:cNvPr>
          <p:cNvSpPr txBox="1"/>
          <p:nvPr/>
        </p:nvSpPr>
        <p:spPr>
          <a:xfrm>
            <a:off x="-75502" y="981861"/>
            <a:ext cx="12192001"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 Sensitivity to Computational Capacity of </a:t>
            </a:r>
            <a:r>
              <a:rPr lang="en-US" altLang="zh-CN" sz="2400" b="1" dirty="0" smtClean="0">
                <a:latin typeface="Times New Roman" panose="02020603050405020304" pitchFamily="18" charset="0"/>
                <a:cs typeface="Times New Roman" panose="02020603050405020304" pitchFamily="18" charset="0"/>
              </a:rPr>
              <a:t>SMs in </a:t>
            </a:r>
            <a:r>
              <a:rPr lang="en-US" altLang="zh-CN" sz="2400" b="1" dirty="0">
                <a:latin typeface="Times New Roman" panose="02020603050405020304" pitchFamily="18" charset="0"/>
                <a:cs typeface="Times New Roman" panose="02020603050405020304" pitchFamily="18" charset="0"/>
              </a:rPr>
              <a:t>Memory Stacks</a:t>
            </a:r>
            <a:endParaRPr lang="en-US" altLang="zh-CN" sz="2400" dirty="0">
              <a:latin typeface="Times New Roman" panose="02020603050405020304" pitchFamily="18" charset="0"/>
              <a:cs typeface="Times New Roman" panose="02020603050405020304" pitchFamily="18" charset="0"/>
            </a:endParaRPr>
          </a:p>
        </p:txBody>
      </p:sp>
      <p:sp>
        <p:nvSpPr>
          <p:cNvPr id="2" name="矩形 1"/>
          <p:cNvSpPr/>
          <p:nvPr/>
        </p:nvSpPr>
        <p:spPr>
          <a:xfrm>
            <a:off x="0" y="5565463"/>
            <a:ext cx="12192000" cy="923330"/>
          </a:xfrm>
          <a:prstGeom prst="rect">
            <a:avLst/>
          </a:prstGeom>
        </p:spPr>
        <p:txBody>
          <a:bodyPr wrap="square">
            <a:spAutoFit/>
          </a:bodyPr>
          <a:lstStyle/>
          <a:p>
            <a:pPr algn="just"/>
            <a:r>
              <a:rPr lang="en-US" altLang="zh-CN" dirty="0"/>
              <a:t>	</a:t>
            </a:r>
            <a:r>
              <a:rPr lang="en-US" altLang="zh-CN" dirty="0" smtClean="0"/>
              <a:t>The </a:t>
            </a:r>
            <a:r>
              <a:rPr lang="en-US" altLang="zh-CN" dirty="0"/>
              <a:t>memory traffic savings with </a:t>
            </a:r>
            <a:r>
              <a:rPr lang="en-US" altLang="zh-CN" dirty="0" smtClean="0"/>
              <a:t>4×warp capacity </a:t>
            </a:r>
            <a:r>
              <a:rPr lang="en-US" altLang="zh-CN" dirty="0"/>
              <a:t>is 34% compared to the baseline, which is close to </a:t>
            </a:r>
            <a:r>
              <a:rPr lang="en-US" altLang="zh-CN" dirty="0" smtClean="0"/>
              <a:t>the 38% traffic </a:t>
            </a:r>
            <a:r>
              <a:rPr lang="en-US" altLang="zh-CN" dirty="0"/>
              <a:t>reduction from uncontrolled offloading. </a:t>
            </a:r>
            <a:r>
              <a:rPr lang="en-US" altLang="zh-CN" dirty="0" smtClean="0"/>
              <a:t>Performance </a:t>
            </a:r>
            <a:r>
              <a:rPr lang="en-US" altLang="zh-CN" dirty="0"/>
              <a:t>also improves by 29% with 4×warp capacity </a:t>
            </a:r>
            <a:r>
              <a:rPr lang="en-US" altLang="zh-CN" dirty="0" smtClean="0"/>
              <a:t>compared to </a:t>
            </a:r>
            <a:r>
              <a:rPr lang="en-US" altLang="zh-CN" dirty="0"/>
              <a:t>the baseline, and most workloads have better </a:t>
            </a:r>
            <a:r>
              <a:rPr lang="en-US" altLang="zh-CN" dirty="0" smtClean="0"/>
              <a:t>performance than </a:t>
            </a:r>
            <a:r>
              <a:rPr lang="en-US" altLang="zh-CN" dirty="0"/>
              <a:t>with 1×warp capacity. </a:t>
            </a:r>
            <a:endParaRPr lang="en-US" altLang="zh-CN" dirty="0" smtClean="0"/>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3174" y="1462087"/>
            <a:ext cx="5934648" cy="37592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矩形 2"/>
          <p:cNvSpPr/>
          <p:nvPr/>
        </p:nvSpPr>
        <p:spPr>
          <a:xfrm>
            <a:off x="0" y="5181478"/>
            <a:ext cx="12192000" cy="338554"/>
          </a:xfrm>
          <a:prstGeom prst="rect">
            <a:avLst/>
          </a:prstGeom>
        </p:spPr>
        <p:txBody>
          <a:bodyPr wrap="square">
            <a:spAutoFit/>
          </a:bodyPr>
          <a:lstStyle/>
          <a:p>
            <a:pPr algn="ctr"/>
            <a:r>
              <a:rPr lang="en-US" altLang="zh-CN" sz="1600" b="1" dirty="0"/>
              <a:t>Figure 12: Memory traffic with different warp capacities </a:t>
            </a:r>
            <a:r>
              <a:rPr lang="en-US" altLang="zh-CN" sz="1600" b="1" dirty="0" smtClean="0"/>
              <a:t>in memory </a:t>
            </a:r>
            <a:r>
              <a:rPr lang="en-US" altLang="zh-CN" sz="1600" b="1" dirty="0"/>
              <a:t>stack SMs</a:t>
            </a:r>
            <a:endParaRPr lang="zh-CN" altLang="en-US" sz="1600" b="1" dirty="0"/>
          </a:p>
        </p:txBody>
      </p:sp>
    </p:spTree>
    <p:extLst>
      <p:ext uri="{BB962C8B-B14F-4D97-AF65-F5344CB8AC3E}">
        <p14:creationId xmlns:p14="http://schemas.microsoft.com/office/powerpoint/2010/main" val="232014849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Calibri" panose="020F0502020204030204" pitchFamily="34" charset="0"/>
                <a:cs typeface="Calibri" panose="020F0502020204030204" pitchFamily="34" charset="0"/>
              </a:rPr>
              <a:t>Evaluation</a:t>
            </a:r>
            <a:endParaRPr lang="zh-CN" altLang="en-US" b="1" dirty="0">
              <a:latin typeface="Arial" panose="020B0604020202020204" pitchFamily="34" charset="0"/>
              <a:cs typeface="Arial" panose="020B0604020202020204" pitchFamily="34" charset="0"/>
            </a:endParaRPr>
          </a:p>
        </p:txBody>
      </p:sp>
      <p:sp>
        <p:nvSpPr>
          <p:cNvPr id="6" name="TextBox 2">
            <a:extLst>
              <a:ext uri="{FF2B5EF4-FFF2-40B4-BE49-F238E27FC236}">
                <a16:creationId xmlns:a16="http://schemas.microsoft.com/office/drawing/2014/main" xmlns="" id="{9AD809DB-C37E-42C2-80E0-BE63DBC9F358}"/>
              </a:ext>
            </a:extLst>
          </p:cNvPr>
          <p:cNvSpPr txBox="1"/>
          <p:nvPr/>
        </p:nvSpPr>
        <p:spPr>
          <a:xfrm>
            <a:off x="-75502" y="981861"/>
            <a:ext cx="12192001"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 Sensitivity to Internal and </a:t>
            </a:r>
            <a:r>
              <a:rPr lang="en-US" altLang="zh-CN" sz="2400" b="1" dirty="0" smtClean="0">
                <a:latin typeface="Times New Roman" panose="02020603050405020304" pitchFamily="18" charset="0"/>
                <a:cs typeface="Times New Roman" panose="02020603050405020304" pitchFamily="18" charset="0"/>
              </a:rPr>
              <a:t>Cross-Stack Memory </a:t>
            </a:r>
            <a:r>
              <a:rPr lang="en-US" altLang="zh-CN" sz="2400" b="1" dirty="0">
                <a:latin typeface="Times New Roman" panose="02020603050405020304" pitchFamily="18" charset="0"/>
                <a:cs typeface="Times New Roman" panose="02020603050405020304" pitchFamily="18" charset="0"/>
              </a:rPr>
              <a:t>Bandwidth</a:t>
            </a:r>
            <a:endParaRPr lang="en-US" altLang="zh-CN" sz="2400" dirty="0">
              <a:latin typeface="Times New Roman" panose="02020603050405020304" pitchFamily="18" charset="0"/>
              <a:cs typeface="Times New Roman" panose="02020603050405020304" pitchFamily="18" charset="0"/>
            </a:endParaRP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7853" y="1576082"/>
            <a:ext cx="9285287" cy="2514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矩形 2"/>
          <p:cNvSpPr/>
          <p:nvPr/>
        </p:nvSpPr>
        <p:spPr>
          <a:xfrm>
            <a:off x="0" y="4598761"/>
            <a:ext cx="12192000" cy="646331"/>
          </a:xfrm>
          <a:prstGeom prst="rect">
            <a:avLst/>
          </a:prstGeom>
        </p:spPr>
        <p:txBody>
          <a:bodyPr wrap="square">
            <a:spAutoFit/>
          </a:bodyPr>
          <a:lstStyle/>
          <a:p>
            <a:pPr algn="just"/>
            <a:r>
              <a:rPr lang="en-US" altLang="zh-CN" dirty="0" smtClean="0"/>
              <a:t>	As </a:t>
            </a:r>
            <a:r>
              <a:rPr lang="en-US" altLang="zh-CN" dirty="0"/>
              <a:t>such, the </a:t>
            </a:r>
            <a:r>
              <a:rPr lang="en-US" altLang="zh-CN" dirty="0" smtClean="0"/>
              <a:t>performance </a:t>
            </a:r>
            <a:r>
              <a:rPr lang="en-US" altLang="zh-CN" dirty="0"/>
              <a:t>of our NDP architecture does not hinge on </a:t>
            </a:r>
            <a:r>
              <a:rPr lang="en-US" altLang="zh-CN" dirty="0" smtClean="0"/>
              <a:t>higher internal bandwidth. </a:t>
            </a:r>
            <a:r>
              <a:rPr lang="en-US" altLang="zh-CN" dirty="0"/>
              <a:t>The reason is that the </a:t>
            </a:r>
            <a:r>
              <a:rPr lang="en-US" altLang="zh-CN" dirty="0" smtClean="0"/>
              <a:t>main GPU </a:t>
            </a:r>
            <a:r>
              <a:rPr lang="en-US" altLang="zh-CN" dirty="0"/>
              <a:t>is usually bottlenecked by one of the TX/RX </a:t>
            </a:r>
            <a:r>
              <a:rPr lang="en-US" altLang="zh-CN" dirty="0" smtClean="0"/>
              <a:t>off-chip channels</a:t>
            </a:r>
            <a:r>
              <a:rPr lang="en-US" altLang="zh-CN" dirty="0"/>
              <a:t>. </a:t>
            </a:r>
            <a:endParaRPr lang="zh-CN" altLang="en-US" dirty="0"/>
          </a:p>
        </p:txBody>
      </p:sp>
      <p:sp>
        <p:nvSpPr>
          <p:cNvPr id="5" name="矩形 4"/>
          <p:cNvSpPr/>
          <p:nvPr/>
        </p:nvSpPr>
        <p:spPr>
          <a:xfrm>
            <a:off x="0" y="4090682"/>
            <a:ext cx="12192000" cy="338554"/>
          </a:xfrm>
          <a:prstGeom prst="rect">
            <a:avLst/>
          </a:prstGeom>
        </p:spPr>
        <p:txBody>
          <a:bodyPr wrap="square">
            <a:spAutoFit/>
          </a:bodyPr>
          <a:lstStyle/>
          <a:p>
            <a:pPr algn="ctr"/>
            <a:r>
              <a:rPr lang="en-US" altLang="zh-CN" sz="1600" b="1" dirty="0"/>
              <a:t>Figure 13: Speedup with different internal bandwidth </a:t>
            </a:r>
            <a:r>
              <a:rPr lang="en-US" altLang="zh-CN" sz="1600" b="1" dirty="0" smtClean="0"/>
              <a:t>in memory </a:t>
            </a:r>
            <a:r>
              <a:rPr lang="en-US" altLang="zh-CN" sz="1600" b="1" dirty="0"/>
              <a:t>stacks.</a:t>
            </a:r>
            <a:endParaRPr lang="zh-CN" altLang="en-US" sz="1600" b="1" dirty="0"/>
          </a:p>
        </p:txBody>
      </p:sp>
    </p:spTree>
    <p:extLst>
      <p:ext uri="{BB962C8B-B14F-4D97-AF65-F5344CB8AC3E}">
        <p14:creationId xmlns:p14="http://schemas.microsoft.com/office/powerpoint/2010/main" val="190604685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 xmlns:a16="http://schemas.microsoft.com/office/drawing/2014/main" id="{399FA3FA-0375-492C-9A55-43DA5D775751}"/>
              </a:ext>
            </a:extLst>
          </p:cNvPr>
          <p:cNvSpPr/>
          <p:nvPr/>
        </p:nvSpPr>
        <p:spPr>
          <a:xfrm>
            <a:off x="3257787" y="3125831"/>
            <a:ext cx="5676426" cy="1323439"/>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altLang="zh-CN" sz="8000" b="1" dirty="0">
                <a:ln/>
                <a:solidFill>
                  <a:srgbClr val="897B61"/>
                </a:solidFill>
              </a:rPr>
              <a:t>Thank You!</a:t>
            </a:r>
            <a:endParaRPr lang="zh-CN" altLang="en-US" sz="8000" b="1" dirty="0">
              <a:ln/>
              <a:solidFill>
                <a:srgbClr val="897B61"/>
              </a:solidFill>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32311" y="10160"/>
            <a:ext cx="1331211" cy="1275080"/>
          </a:xfrm>
          <a:prstGeom prst="rect">
            <a:avLst/>
          </a:prstGeom>
        </p:spPr>
      </p:pic>
    </p:spTree>
    <p:extLst>
      <p:ext uri="{BB962C8B-B14F-4D97-AF65-F5344CB8AC3E}">
        <p14:creationId xmlns:p14="http://schemas.microsoft.com/office/powerpoint/2010/main" val="14218814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Times New Roman" panose="02020603050405020304" pitchFamily="18" charset="0"/>
                <a:cs typeface="Times New Roman" panose="02020603050405020304" pitchFamily="18" charset="0"/>
              </a:rPr>
              <a:t>Problem</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0" y="884584"/>
            <a:ext cx="12192000" cy="5963171"/>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dirty="0" smtClean="0">
                <a:latin typeface="Times New Roman" panose="02020603050405020304" pitchFamily="18" charset="0"/>
                <a:cs typeface="Times New Roman" panose="02020603050405020304" pitchFamily="18" charset="0"/>
              </a:rPr>
              <a:t>Reducing </a:t>
            </a:r>
            <a:r>
              <a:rPr lang="en-US" altLang="zh-CN" sz="2400" b="1" dirty="0">
                <a:latin typeface="Times New Roman" panose="02020603050405020304" pitchFamily="18" charset="0"/>
                <a:cs typeface="Times New Roman" panose="02020603050405020304" pitchFamily="18" charset="0"/>
              </a:rPr>
              <a:t>data traffic between the memory stacks </a:t>
            </a:r>
            <a:r>
              <a:rPr lang="en-US" altLang="zh-CN" sz="2400" b="1" dirty="0" smtClean="0">
                <a:latin typeface="Times New Roman" panose="02020603050405020304" pitchFamily="18" charset="0"/>
                <a:cs typeface="Times New Roman" panose="02020603050405020304" pitchFamily="18" charset="0"/>
              </a:rPr>
              <a:t>and the </a:t>
            </a:r>
            <a:r>
              <a:rPr lang="en-US" altLang="zh-CN" sz="2400" b="1" dirty="0">
                <a:latin typeface="Times New Roman" panose="02020603050405020304" pitchFamily="18" charset="0"/>
                <a:cs typeface="Times New Roman" panose="02020603050405020304" pitchFamily="18" charset="0"/>
              </a:rPr>
              <a:t>main </a:t>
            </a:r>
            <a:r>
              <a:rPr lang="en-US" altLang="zh-CN" sz="2400" b="1" dirty="0" smtClean="0">
                <a:latin typeface="Times New Roman" panose="02020603050405020304" pitchFamily="18" charset="0"/>
                <a:cs typeface="Times New Roman" panose="02020603050405020304" pitchFamily="18" charset="0"/>
              </a:rPr>
              <a:t>GPU</a:t>
            </a:r>
          </a:p>
          <a:p>
            <a:endParaRPr lang="en-US" altLang="zh-CN" sz="2000" b="1" dirty="0" smtClean="0">
              <a:latin typeface="Times New Roman" panose="02020603050405020304" pitchFamily="18" charset="0"/>
              <a:cs typeface="Times New Roman" panose="02020603050405020304" pitchFamily="18" charset="0"/>
            </a:endParaRPr>
          </a:p>
          <a:p>
            <a:pPr marL="742950" lvl="1" indent="-285750">
              <a:buSzPct val="60000"/>
              <a:buFont typeface="Wingdings" panose="05000000000000000000" pitchFamily="2" charset="2"/>
              <a:buChar char="l"/>
            </a:pPr>
            <a:r>
              <a:rPr lang="en-US" sz="1950" b="1" dirty="0" smtClean="0">
                <a:latin typeface="Times New Roman" panose="02020603050405020304" pitchFamily="18" charset="0"/>
                <a:cs typeface="Times New Roman" panose="02020603050405020304" pitchFamily="18" charset="0"/>
              </a:rPr>
              <a:t>Which </a:t>
            </a:r>
            <a:r>
              <a:rPr lang="en-US" sz="1950" b="1" dirty="0">
                <a:latin typeface="Times New Roman" panose="02020603050405020304" pitchFamily="18" charset="0"/>
                <a:cs typeface="Times New Roman" panose="02020603050405020304" pitchFamily="18" charset="0"/>
              </a:rPr>
              <a:t>operations should be executed on </a:t>
            </a:r>
            <a:r>
              <a:rPr lang="en-US" sz="1950" b="1" dirty="0" smtClean="0">
                <a:latin typeface="Times New Roman" panose="02020603050405020304" pitchFamily="18" charset="0"/>
                <a:cs typeface="Times New Roman" panose="02020603050405020304" pitchFamily="18" charset="0"/>
              </a:rPr>
              <a:t>the SMs </a:t>
            </a:r>
            <a:r>
              <a:rPr lang="en-US" sz="1950" b="1" dirty="0">
                <a:latin typeface="Times New Roman" panose="02020603050405020304" pitchFamily="18" charset="0"/>
                <a:cs typeface="Times New Roman" panose="02020603050405020304" pitchFamily="18" charset="0"/>
              </a:rPr>
              <a:t>in the main GPU versus the SMs in the memory stack</a:t>
            </a:r>
            <a:r>
              <a:rPr lang="en-US" sz="1950" b="1" dirty="0" smtClean="0">
                <a:latin typeface="Times New Roman" panose="02020603050405020304" pitchFamily="18" charset="0"/>
                <a:cs typeface="Times New Roman" panose="02020603050405020304" pitchFamily="18" charset="0"/>
              </a:rPr>
              <a:t>? </a:t>
            </a:r>
          </a:p>
          <a:p>
            <a:pPr lvl="1" algn="just">
              <a:buSzPct val="60000"/>
            </a:pPr>
            <a:r>
              <a:rPr lang="en-US" dirty="0" smtClean="0">
                <a:latin typeface="Times New Roman" panose="02020603050405020304" pitchFamily="18" charset="0"/>
                <a:cs typeface="Times New Roman" panose="02020603050405020304" pitchFamily="18" charset="0"/>
              </a:rPr>
              <a:t>	For </a:t>
            </a:r>
            <a:r>
              <a:rPr lang="en-US" dirty="0">
                <a:latin typeface="Times New Roman" panose="02020603050405020304" pitchFamily="18" charset="0"/>
                <a:cs typeface="Times New Roman" panose="02020603050405020304" pitchFamily="18" charset="0"/>
              </a:rPr>
              <a:t>example, memory-intensive blocks </a:t>
            </a:r>
            <a:r>
              <a:rPr lang="en-US" dirty="0" smtClean="0">
                <a:latin typeface="Times New Roman" panose="02020603050405020304" pitchFamily="18" charset="0"/>
                <a:cs typeface="Times New Roman" panose="02020603050405020304" pitchFamily="18" charset="0"/>
              </a:rPr>
              <a:t>of instructions could benefit from executing at the logic layer of memory </a:t>
            </a:r>
            <a:r>
              <a:rPr lang="en-US" dirty="0">
                <a:latin typeface="Times New Roman" panose="02020603050405020304" pitchFamily="18" charset="0"/>
                <a:cs typeface="Times New Roman" panose="02020603050405020304" pitchFamily="18" charset="0"/>
              </a:rPr>
              <a:t>stacks that hold the data they access, while </a:t>
            </a:r>
            <a:r>
              <a:rPr lang="en-US" dirty="0" smtClean="0">
                <a:latin typeface="Times New Roman" panose="02020603050405020304" pitchFamily="18" charset="0"/>
                <a:cs typeface="Times New Roman" panose="02020603050405020304" pitchFamily="18" charset="0"/>
              </a:rPr>
              <a:t>compute-intensive </a:t>
            </a:r>
            <a:r>
              <a:rPr lang="en-US" dirty="0">
                <a:latin typeface="Times New Roman" panose="02020603050405020304" pitchFamily="18" charset="0"/>
                <a:cs typeface="Times New Roman" panose="02020603050405020304" pitchFamily="18" charset="0"/>
              </a:rPr>
              <a:t>portions could benefit from remaining on the </a:t>
            </a:r>
            <a:r>
              <a:rPr lang="en-US" dirty="0" smtClean="0">
                <a:latin typeface="Times New Roman" panose="02020603050405020304" pitchFamily="18" charset="0"/>
                <a:cs typeface="Times New Roman" panose="02020603050405020304" pitchFamily="18" charset="0"/>
              </a:rPr>
              <a:t>main GPU</a:t>
            </a:r>
            <a:r>
              <a:rPr lang="en-US" dirty="0">
                <a:latin typeface="Times New Roman" panose="02020603050405020304" pitchFamily="18" charset="0"/>
                <a:cs typeface="Times New Roman" panose="02020603050405020304" pitchFamily="18" charset="0"/>
              </a:rPr>
              <a:t>. Although programmers may have such knowledge, </a:t>
            </a:r>
            <a:r>
              <a:rPr lang="en-US" dirty="0" smtClean="0">
                <a:latin typeface="Times New Roman" panose="02020603050405020304" pitchFamily="18" charset="0"/>
                <a:cs typeface="Times New Roman" panose="02020603050405020304" pitchFamily="18" charset="0"/>
              </a:rPr>
              <a:t>it would </a:t>
            </a:r>
            <a:r>
              <a:rPr lang="en-US" dirty="0">
                <a:latin typeface="Times New Roman" panose="02020603050405020304" pitchFamily="18" charset="0"/>
                <a:cs typeface="Times New Roman" panose="02020603050405020304" pitchFamily="18" charset="0"/>
              </a:rPr>
              <a:t>be a large burden for them to designate the most </a:t>
            </a:r>
            <a:r>
              <a:rPr lang="en-US" dirty="0" smtClean="0">
                <a:latin typeface="Times New Roman" panose="02020603050405020304" pitchFamily="18" charset="0"/>
                <a:cs typeface="Times New Roman" panose="02020603050405020304" pitchFamily="18" charset="0"/>
              </a:rPr>
              <a:t>appropriate </a:t>
            </a:r>
            <a:r>
              <a:rPr lang="en-US" dirty="0">
                <a:latin typeface="Times New Roman" panose="02020603050405020304" pitchFamily="18" charset="0"/>
                <a:cs typeface="Times New Roman" panose="02020603050405020304" pitchFamily="18" charset="0"/>
              </a:rPr>
              <a:t>execution engine for all parts of the program, </a:t>
            </a:r>
            <a:r>
              <a:rPr lang="en-US" dirty="0" smtClean="0">
                <a:latin typeface="Times New Roman" panose="02020603050405020304" pitchFamily="18" charset="0"/>
                <a:cs typeface="Times New Roman" panose="02020603050405020304" pitchFamily="18" charset="0"/>
              </a:rPr>
              <a:t>which may </a:t>
            </a:r>
            <a:r>
              <a:rPr lang="en-US" dirty="0">
                <a:latin typeface="Times New Roman" panose="02020603050405020304" pitchFamily="18" charset="0"/>
                <a:cs typeface="Times New Roman" panose="02020603050405020304" pitchFamily="18" charset="0"/>
              </a:rPr>
              <a:t>change dynamically due to program phase behavior </a:t>
            </a:r>
            <a:r>
              <a:rPr lang="en-US" dirty="0" smtClean="0">
                <a:latin typeface="Times New Roman" panose="02020603050405020304" pitchFamily="18" charset="0"/>
                <a:cs typeface="Times New Roman" panose="02020603050405020304" pitchFamily="18" charset="0"/>
              </a:rPr>
              <a:t>and different </a:t>
            </a:r>
            <a:r>
              <a:rPr lang="en-US" dirty="0">
                <a:latin typeface="Times New Roman" panose="02020603050405020304" pitchFamily="18" charset="0"/>
                <a:cs typeface="Times New Roman" panose="02020603050405020304" pitchFamily="18" charset="0"/>
              </a:rPr>
              <a:t>input sets.</a:t>
            </a:r>
            <a:r>
              <a:rPr lang="en-US" altLang="zh-CN" dirty="0">
                <a:latin typeface="Times New Roman" panose="02020603050405020304" pitchFamily="18" charset="0"/>
                <a:cs typeface="Times New Roman" panose="02020603050405020304" pitchFamily="18" charset="0"/>
              </a:rPr>
              <a:t>	</a:t>
            </a:r>
            <a:endParaRPr lang="en-US" altLang="zh-CN" dirty="0" smtClean="0">
              <a:latin typeface="Times New Roman" panose="02020603050405020304" pitchFamily="18" charset="0"/>
              <a:cs typeface="Times New Roman" panose="02020603050405020304" pitchFamily="18" charset="0"/>
            </a:endParaRPr>
          </a:p>
          <a:p>
            <a:pPr lvl="1">
              <a:buSzPct val="60000"/>
            </a:pPr>
            <a:endParaRPr lang="en-US" altLang="zh-CN" dirty="0" smtClean="0">
              <a:latin typeface="Times New Roman" panose="02020603050405020304" pitchFamily="18" charset="0"/>
              <a:cs typeface="Times New Roman" panose="02020603050405020304" pitchFamily="18" charset="0"/>
            </a:endParaRPr>
          </a:p>
          <a:p>
            <a:pPr marL="742950" lvl="1" indent="-285750">
              <a:buSzPct val="6000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How should data be mapped to different </a:t>
            </a:r>
            <a:r>
              <a:rPr lang="en-US" altLang="zh-CN" sz="2000" b="1" dirty="0" smtClean="0">
                <a:latin typeface="Times New Roman" panose="02020603050405020304" pitchFamily="18" charset="0"/>
                <a:cs typeface="Times New Roman" panose="02020603050405020304" pitchFamily="18" charset="0"/>
              </a:rPr>
              <a:t>3D memory </a:t>
            </a:r>
            <a:r>
              <a:rPr lang="en-US" altLang="zh-CN" sz="2000" b="1" dirty="0">
                <a:latin typeface="Times New Roman" panose="02020603050405020304" pitchFamily="18" charset="0"/>
                <a:cs typeface="Times New Roman" panose="02020603050405020304" pitchFamily="18" charset="0"/>
              </a:rPr>
              <a:t>stacks</a:t>
            </a:r>
            <a:r>
              <a:rPr lang="en-US" altLang="zh-CN" sz="2000" b="1" dirty="0" smtClean="0">
                <a:latin typeface="Times New Roman" panose="02020603050405020304" pitchFamily="18" charset="0"/>
                <a:cs typeface="Times New Roman" panose="02020603050405020304" pitchFamily="18" charset="0"/>
              </a:rPr>
              <a:t>?</a:t>
            </a:r>
          </a:p>
          <a:p>
            <a:pPr lvl="1" algn="just">
              <a:buSzPct val="60000"/>
            </a:pPr>
            <a:r>
              <a:rPr lang="en-US" b="1"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efficiency of an </a:t>
            </a:r>
            <a:r>
              <a:rPr lang="en-US" dirty="0" smtClean="0">
                <a:latin typeface="Times New Roman" panose="02020603050405020304" pitchFamily="18" charset="0"/>
                <a:cs typeface="Times New Roman" panose="02020603050405020304" pitchFamily="18" charset="0"/>
              </a:rPr>
              <a:t>NDP operation </a:t>
            </a:r>
            <a:r>
              <a:rPr lang="en-US" dirty="0">
                <a:latin typeface="Times New Roman" panose="02020603050405020304" pitchFamily="18" charset="0"/>
                <a:cs typeface="Times New Roman" panose="02020603050405020304" pitchFamily="18" charset="0"/>
              </a:rPr>
              <a:t>primarily depends on whether the data accessed </a:t>
            </a:r>
            <a:r>
              <a:rPr lang="en-US" dirty="0" smtClean="0">
                <a:latin typeface="Times New Roman" panose="02020603050405020304" pitchFamily="18" charset="0"/>
                <a:cs typeface="Times New Roman" panose="02020603050405020304" pitchFamily="18" charset="0"/>
              </a:rPr>
              <a:t>by the </a:t>
            </a:r>
            <a:r>
              <a:rPr lang="en-US" dirty="0">
                <a:latin typeface="Times New Roman" panose="02020603050405020304" pitchFamily="18" charset="0"/>
                <a:cs typeface="Times New Roman" panose="02020603050405020304" pitchFamily="18" charset="0"/>
              </a:rPr>
              <a:t>offloaded operation is located within </a:t>
            </a:r>
            <a:r>
              <a:rPr lang="en-US" dirty="0" smtClean="0">
                <a:latin typeface="Times New Roman" panose="02020603050405020304" pitchFamily="18" charset="0"/>
                <a:cs typeface="Times New Roman" panose="02020603050405020304" pitchFamily="18" charset="0"/>
              </a:rPr>
              <a:t>the same memory stack</a:t>
            </a:r>
            <a:r>
              <a:rPr lang="en-US" dirty="0">
                <a:latin typeface="Times New Roman" panose="02020603050405020304" pitchFamily="18" charset="0"/>
                <a:cs typeface="Times New Roman" panose="02020603050405020304" pitchFamily="18" charset="0"/>
              </a:rPr>
              <a:t>. We thus need to map data in a way that</a:t>
            </a:r>
            <a:r>
              <a:rPr lang="en-US" dirty="0" smtClean="0">
                <a:latin typeface="Times New Roman" panose="02020603050405020304" pitchFamily="18" charset="0"/>
                <a:cs typeface="Times New Roman" panose="02020603050405020304" pitchFamily="18" charset="0"/>
              </a:rPr>
              <a:t>:</a:t>
            </a:r>
          </a:p>
          <a:p>
            <a:pPr lvl="1">
              <a:buSzPct val="60000"/>
            </a:pPr>
            <a:r>
              <a:rPr lang="en-US" dirty="0" smtClean="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maximizes the </a:t>
            </a:r>
            <a:r>
              <a:rPr lang="en-US" dirty="0">
                <a:latin typeface="Times New Roman" panose="02020603050405020304" pitchFamily="18" charset="0"/>
                <a:cs typeface="Times New Roman" panose="02020603050405020304" pitchFamily="18" charset="0"/>
              </a:rPr>
              <a:t>code/data co-location for NDP </a:t>
            </a:r>
            <a:r>
              <a:rPr lang="en-US" dirty="0" smtClean="0">
                <a:latin typeface="Times New Roman" panose="02020603050405020304" pitchFamily="18" charset="0"/>
                <a:cs typeface="Times New Roman" panose="02020603050405020304" pitchFamily="18" charset="0"/>
              </a:rPr>
              <a:t>operations</a:t>
            </a:r>
          </a:p>
          <a:p>
            <a:pPr lvl="1">
              <a:buSzPct val="60000"/>
            </a:pPr>
            <a:r>
              <a:rPr lang="en-US" dirty="0" smtClean="0">
                <a:latin typeface="Times New Roman" panose="02020603050405020304" pitchFamily="18" charset="0"/>
                <a:cs typeface="Times New Roman" panose="02020603050405020304" pitchFamily="18" charset="0"/>
              </a:rPr>
              <a:t>2</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maximizes </a:t>
            </a:r>
            <a:r>
              <a:rPr lang="en-US" dirty="0">
                <a:latin typeface="Times New Roman" panose="02020603050405020304" pitchFamily="18" charset="0"/>
                <a:cs typeface="Times New Roman" panose="02020603050405020304" pitchFamily="18" charset="0"/>
              </a:rPr>
              <a:t>bandwidth utilization for the code executing on </a:t>
            </a:r>
            <a:r>
              <a:rPr lang="en-US" dirty="0" smtClean="0">
                <a:latin typeface="Times New Roman" panose="02020603050405020304" pitchFamily="18" charset="0"/>
                <a:cs typeface="Times New Roman" panose="02020603050405020304" pitchFamily="18" charset="0"/>
              </a:rPr>
              <a:t>the main </a:t>
            </a:r>
            <a:r>
              <a:rPr lang="en-US" dirty="0">
                <a:latin typeface="Times New Roman" panose="02020603050405020304" pitchFamily="18" charset="0"/>
                <a:cs typeface="Times New Roman" panose="02020603050405020304" pitchFamily="18" charset="0"/>
              </a:rPr>
              <a:t>GPU. </a:t>
            </a:r>
            <a:endParaRPr lang="en-US" dirty="0" smtClean="0">
              <a:latin typeface="Times New Roman" panose="02020603050405020304" pitchFamily="18" charset="0"/>
              <a:cs typeface="Times New Roman" panose="02020603050405020304" pitchFamily="18" charset="0"/>
            </a:endParaRPr>
          </a:p>
          <a:p>
            <a:pPr lvl="1" algn="just">
              <a:buSzPct val="60000"/>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Doing </a:t>
            </a:r>
            <a:r>
              <a:rPr lang="en-US" dirty="0">
                <a:latin typeface="Times New Roman" panose="02020603050405020304" pitchFamily="18" charset="0"/>
                <a:cs typeface="Times New Roman" panose="02020603050405020304" pitchFamily="18" charset="0"/>
              </a:rPr>
              <a:t>so is challenging because different </a:t>
            </a:r>
            <a:r>
              <a:rPr lang="en-US" dirty="0" smtClean="0">
                <a:latin typeface="Times New Roman" panose="02020603050405020304" pitchFamily="18" charset="0"/>
                <a:cs typeface="Times New Roman" panose="02020603050405020304" pitchFamily="18" charset="0"/>
              </a:rPr>
              <a:t>code blocks </a:t>
            </a:r>
            <a:r>
              <a:rPr lang="en-US" dirty="0">
                <a:latin typeface="Times New Roman" panose="02020603050405020304" pitchFamily="18" charset="0"/>
                <a:cs typeface="Times New Roman" panose="02020603050405020304" pitchFamily="18" charset="0"/>
              </a:rPr>
              <a:t>and different threads in a program access </a:t>
            </a:r>
            <a:r>
              <a:rPr lang="en-US" dirty="0" smtClean="0">
                <a:latin typeface="Times New Roman" panose="02020603050405020304" pitchFamily="18" charset="0"/>
                <a:cs typeface="Times New Roman" panose="02020603050405020304" pitchFamily="18" charset="0"/>
              </a:rPr>
              <a:t>different parts </a:t>
            </a:r>
            <a:r>
              <a:rPr lang="en-US" dirty="0">
                <a:latin typeface="Times New Roman" panose="02020603050405020304" pitchFamily="18" charset="0"/>
                <a:cs typeface="Times New Roman" panose="02020603050405020304" pitchFamily="18" charset="0"/>
              </a:rPr>
              <a:t>of data structures at different times during </a:t>
            </a:r>
            <a:r>
              <a:rPr lang="en-US" dirty="0" smtClean="0">
                <a:latin typeface="Times New Roman" panose="02020603050405020304" pitchFamily="18" charset="0"/>
                <a:cs typeface="Times New Roman" panose="02020603050405020304" pitchFamily="18" charset="0"/>
              </a:rPr>
              <a:t>program execution</a:t>
            </a:r>
            <a:r>
              <a:rPr lang="en-US" dirty="0">
                <a:latin typeface="Times New Roman" panose="02020603050405020304" pitchFamily="18" charset="0"/>
                <a:cs typeface="Times New Roman" panose="02020603050405020304" pitchFamily="18" charset="0"/>
              </a:rPr>
              <a:t>. Determining which part of memory is accessed </a:t>
            </a:r>
            <a:r>
              <a:rPr lang="en-US" dirty="0" smtClean="0">
                <a:latin typeface="Times New Roman" panose="02020603050405020304" pitchFamily="18" charset="0"/>
                <a:cs typeface="Times New Roman" panose="02020603050405020304" pitchFamily="18" charset="0"/>
              </a:rPr>
              <a:t>by which </a:t>
            </a:r>
            <a:r>
              <a:rPr lang="en-US" dirty="0">
                <a:latin typeface="Times New Roman" panose="02020603050405020304" pitchFamily="18" charset="0"/>
                <a:cs typeface="Times New Roman" panose="02020603050405020304" pitchFamily="18" charset="0"/>
              </a:rPr>
              <a:t>code block instances is difficult, and requiring the </a:t>
            </a:r>
            <a:r>
              <a:rPr lang="en-US" dirty="0" smtClean="0">
                <a:latin typeface="Times New Roman" panose="02020603050405020304" pitchFamily="18" charset="0"/>
                <a:cs typeface="Times New Roman" panose="02020603050405020304" pitchFamily="18" charset="0"/>
              </a:rPr>
              <a:t>programmer </a:t>
            </a:r>
            <a:r>
              <a:rPr lang="en-US" dirty="0">
                <a:latin typeface="Times New Roman" panose="02020603050405020304" pitchFamily="18" charset="0"/>
                <a:cs typeface="Times New Roman" panose="02020603050405020304" pitchFamily="18" charset="0"/>
              </a:rPr>
              <a:t>to do this places a large burden on the programmer.</a:t>
            </a:r>
          </a:p>
          <a:p>
            <a:pPr marL="285750" indent="-285750">
              <a:buFont typeface="Wingdings" panose="05000000000000000000" pitchFamily="2" charset="2"/>
              <a:buChar char="Ø"/>
            </a:pPr>
            <a:endParaRPr lang="en-US" sz="2400" kern="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75804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0" y="884584"/>
            <a:ext cx="12096925" cy="1600438"/>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dirty="0" smtClean="0">
                <a:latin typeface="Times New Roman" panose="02020603050405020304" pitchFamily="18" charset="0"/>
                <a:cs typeface="Times New Roman" panose="02020603050405020304" pitchFamily="18" charset="0"/>
              </a:rPr>
              <a:t>Deciding </a:t>
            </a:r>
            <a:r>
              <a:rPr lang="en-US" altLang="zh-CN" sz="2400" b="1" dirty="0">
                <a:latin typeface="Times New Roman" panose="02020603050405020304" pitchFamily="18" charset="0"/>
                <a:cs typeface="Times New Roman" panose="02020603050405020304" pitchFamily="18" charset="0"/>
              </a:rPr>
              <a:t>which </a:t>
            </a:r>
            <a:r>
              <a:rPr lang="en-US" altLang="zh-CN" sz="2400" b="1" dirty="0" smtClean="0">
                <a:latin typeface="Times New Roman" panose="02020603050405020304" pitchFamily="18" charset="0"/>
                <a:cs typeface="Times New Roman" panose="02020603050405020304" pitchFamily="18" charset="0"/>
              </a:rPr>
              <a:t>code to offload</a:t>
            </a:r>
          </a:p>
          <a:p>
            <a:pPr algn="just"/>
            <a:r>
              <a:rPr lang="en-US" sz="2000" kern="0" dirty="0" smtClean="0">
                <a:latin typeface="Times New Roman" panose="02020603050405020304" pitchFamily="18" charset="0"/>
                <a:cs typeface="Times New Roman" panose="02020603050405020304" pitchFamily="18" charset="0"/>
              </a:rPr>
              <a:t>	</a:t>
            </a:r>
            <a:r>
              <a:rPr lang="en-US" kern="0" dirty="0" smtClean="0">
                <a:latin typeface="Times New Roman" panose="02020603050405020304" pitchFamily="18" charset="0"/>
                <a:cs typeface="Times New Roman" panose="02020603050405020304" pitchFamily="18" charset="0"/>
              </a:rPr>
              <a:t>Most </a:t>
            </a:r>
            <a:r>
              <a:rPr lang="en-US" kern="0" dirty="0">
                <a:latin typeface="Times New Roman" panose="02020603050405020304" pitchFamily="18" charset="0"/>
                <a:cs typeface="Times New Roman" panose="02020603050405020304" pitchFamily="18" charset="0"/>
              </a:rPr>
              <a:t>prior research on near-data processing </a:t>
            </a:r>
            <a:r>
              <a:rPr lang="en-US" kern="0" dirty="0" smtClean="0">
                <a:latin typeface="Times New Roman" panose="02020603050405020304" pitchFamily="18" charset="0"/>
                <a:cs typeface="Times New Roman" panose="02020603050405020304" pitchFamily="18" charset="0"/>
              </a:rPr>
              <a:t>requires </a:t>
            </a:r>
            <a:r>
              <a:rPr lang="en-US" kern="0" dirty="0">
                <a:latin typeface="Times New Roman" panose="02020603050405020304" pitchFamily="18" charset="0"/>
                <a:cs typeface="Times New Roman" panose="02020603050405020304" pitchFamily="18" charset="0"/>
              </a:rPr>
              <a:t>the programmer to identify and specify which </a:t>
            </a:r>
            <a:r>
              <a:rPr lang="en-US" kern="0" dirty="0" smtClean="0">
                <a:latin typeface="Times New Roman" panose="02020603050405020304" pitchFamily="18" charset="0"/>
                <a:cs typeface="Times New Roman" panose="02020603050405020304" pitchFamily="18" charset="0"/>
              </a:rPr>
              <a:t>code will </a:t>
            </a:r>
            <a:r>
              <a:rPr lang="en-US" kern="0" dirty="0">
                <a:latin typeface="Times New Roman" panose="02020603050405020304" pitchFamily="18" charset="0"/>
                <a:cs typeface="Times New Roman" panose="02020603050405020304" pitchFamily="18" charset="0"/>
              </a:rPr>
              <a:t>be run close to memory </a:t>
            </a:r>
            <a:r>
              <a:rPr lang="en-US" kern="0" dirty="0" smtClean="0">
                <a:latin typeface="Times New Roman" panose="02020603050405020304" pitchFamily="18" charset="0"/>
                <a:cs typeface="Times New Roman" panose="02020603050405020304" pitchFamily="18" charset="0"/>
              </a:rPr>
              <a:t>and </a:t>
            </a:r>
            <a:r>
              <a:rPr lang="en-US" kern="0" dirty="0">
                <a:latin typeface="Times New Roman" panose="02020603050405020304" pitchFamily="18" charset="0"/>
                <a:cs typeface="Times New Roman" panose="02020603050405020304" pitchFamily="18" charset="0"/>
              </a:rPr>
              <a:t>can ignore </a:t>
            </a:r>
            <a:r>
              <a:rPr lang="en-US" kern="0" dirty="0" smtClean="0">
                <a:latin typeface="Times New Roman" panose="02020603050405020304" pitchFamily="18" charset="0"/>
                <a:cs typeface="Times New Roman" panose="02020603050405020304" pitchFamily="18" charset="0"/>
              </a:rPr>
              <a:t>the memory </a:t>
            </a:r>
            <a:r>
              <a:rPr lang="en-US" kern="0" dirty="0">
                <a:latin typeface="Times New Roman" panose="02020603050405020304" pitchFamily="18" charset="0"/>
                <a:cs typeface="Times New Roman" panose="02020603050405020304" pitchFamily="18" charset="0"/>
              </a:rPr>
              <a:t>intensity of the </a:t>
            </a:r>
            <a:r>
              <a:rPr lang="en-US" kern="0" dirty="0" smtClean="0">
                <a:latin typeface="Times New Roman" panose="02020603050405020304" pitchFamily="18" charset="0"/>
                <a:cs typeface="Times New Roman" panose="02020603050405020304" pitchFamily="18" charset="0"/>
              </a:rPr>
              <a:t>code. </a:t>
            </a:r>
            <a:r>
              <a:rPr lang="en-US" kern="0" dirty="0">
                <a:latin typeface="Times New Roman" panose="02020603050405020304" pitchFamily="18" charset="0"/>
                <a:cs typeface="Times New Roman" panose="02020603050405020304" pitchFamily="18" charset="0"/>
              </a:rPr>
              <a:t>These approaches </a:t>
            </a:r>
            <a:r>
              <a:rPr lang="en-US" kern="0" dirty="0" smtClean="0">
                <a:latin typeface="Times New Roman" panose="02020603050405020304" pitchFamily="18" charset="0"/>
                <a:cs typeface="Times New Roman" panose="02020603050405020304" pitchFamily="18" charset="0"/>
              </a:rPr>
              <a:t>lead to increased programmer </a:t>
            </a:r>
            <a:r>
              <a:rPr lang="en-US" kern="0" dirty="0">
                <a:latin typeface="Times New Roman" panose="02020603050405020304" pitchFamily="18" charset="0"/>
                <a:cs typeface="Times New Roman" panose="02020603050405020304" pitchFamily="18" charset="0"/>
              </a:rPr>
              <a:t>effort, or suboptimal </a:t>
            </a:r>
            <a:r>
              <a:rPr lang="en-US" kern="0" dirty="0" smtClean="0">
                <a:latin typeface="Times New Roman" panose="02020603050405020304" pitchFamily="18" charset="0"/>
                <a:cs typeface="Times New Roman" panose="02020603050405020304" pitchFamily="18" charset="0"/>
              </a:rPr>
              <a:t>performance by </a:t>
            </a:r>
            <a:r>
              <a:rPr lang="en-US" kern="0" dirty="0">
                <a:latin typeface="Times New Roman" panose="02020603050405020304" pitchFamily="18" charset="0"/>
                <a:cs typeface="Times New Roman" panose="02020603050405020304" pitchFamily="18" charset="0"/>
              </a:rPr>
              <a:t>executing some compute-intensive code on the </a:t>
            </a:r>
            <a:r>
              <a:rPr lang="en-US" kern="0" dirty="0" smtClean="0">
                <a:latin typeface="Times New Roman" panose="02020603050405020304" pitchFamily="18" charset="0"/>
                <a:cs typeface="Times New Roman" panose="02020603050405020304" pitchFamily="18" charset="0"/>
              </a:rPr>
              <a:t>3D-stack logic </a:t>
            </a:r>
            <a:r>
              <a:rPr lang="en-US" kern="0" dirty="0">
                <a:latin typeface="Times New Roman" panose="02020603050405020304" pitchFamily="18" charset="0"/>
                <a:cs typeface="Times New Roman" panose="02020603050405020304" pitchFamily="18" charset="0"/>
              </a:rPr>
              <a:t>layer. In contrast, our approach identifies the </a:t>
            </a:r>
            <a:r>
              <a:rPr lang="en-US" kern="0" dirty="0" smtClean="0">
                <a:latin typeface="Times New Roman" panose="02020603050405020304" pitchFamily="18" charset="0"/>
                <a:cs typeface="Times New Roman" panose="02020603050405020304" pitchFamily="18" charset="0"/>
              </a:rPr>
              <a:t>candidate code </a:t>
            </a:r>
            <a:r>
              <a:rPr lang="en-US" kern="0" dirty="0">
                <a:latin typeface="Times New Roman" panose="02020603050405020304" pitchFamily="18" charset="0"/>
                <a:cs typeface="Times New Roman" panose="02020603050405020304" pitchFamily="18" charset="0"/>
              </a:rPr>
              <a:t>blocks for offloading via static compile-time </a:t>
            </a:r>
            <a:r>
              <a:rPr lang="en-US" kern="0" dirty="0" smtClean="0">
                <a:latin typeface="Times New Roman" panose="02020603050405020304" pitchFamily="18" charset="0"/>
                <a:cs typeface="Times New Roman" panose="02020603050405020304" pitchFamily="18" charset="0"/>
              </a:rPr>
              <a:t>analysis that </a:t>
            </a:r>
            <a:r>
              <a:rPr lang="en-US" kern="0" dirty="0">
                <a:latin typeface="Times New Roman" panose="02020603050405020304" pitchFamily="18" charset="0"/>
                <a:cs typeface="Times New Roman" panose="02020603050405020304" pitchFamily="18" charset="0"/>
              </a:rPr>
              <a:t>maximizes memory bandwidth savings.</a:t>
            </a:r>
          </a:p>
        </p:txBody>
      </p:sp>
      <p:sp>
        <p:nvSpPr>
          <p:cNvPr id="6" name="TextBox 2">
            <a:extLst>
              <a:ext uri="{FF2B5EF4-FFF2-40B4-BE49-F238E27FC236}">
                <a16:creationId xmlns:a16="http://schemas.microsoft.com/office/drawing/2014/main" xmlns="" id="{3D4CA682-3646-4F33-8C7A-F9E53E1917A5}"/>
              </a:ext>
            </a:extLst>
          </p:cNvPr>
          <p:cNvSpPr txBox="1"/>
          <p:nvPr/>
        </p:nvSpPr>
        <p:spPr>
          <a:xfrm>
            <a:off x="0" y="4531520"/>
            <a:ext cx="12096925" cy="923330"/>
          </a:xfrm>
          <a:prstGeom prst="rect">
            <a:avLst/>
          </a:prstGeom>
          <a:noFill/>
        </p:spPr>
        <p:txBody>
          <a:bodyPr wrap="square" rtlCol="0">
            <a:spAutoFit/>
          </a:bodyPr>
          <a:lstStyle/>
          <a:p>
            <a:pPr algn="just"/>
            <a:r>
              <a:rPr lang="en-US" kern="0" dirty="0" smtClean="0">
                <a:latin typeface="Times New Roman" panose="02020603050405020304" pitchFamily="18" charset="0"/>
                <a:cs typeface="Times New Roman" panose="02020603050405020304" pitchFamily="18" charset="0"/>
              </a:rPr>
              <a:t>	With an idealized system where </a:t>
            </a:r>
            <a:r>
              <a:rPr lang="en-US" kern="0" dirty="0">
                <a:latin typeface="Times New Roman" panose="02020603050405020304" pitchFamily="18" charset="0"/>
                <a:cs typeface="Times New Roman" panose="02020603050405020304" pitchFamily="18" charset="0"/>
              </a:rPr>
              <a:t>there is no </a:t>
            </a:r>
            <a:r>
              <a:rPr lang="en-US" kern="0" dirty="0" smtClean="0">
                <a:latin typeface="Times New Roman" panose="02020603050405020304" pitchFamily="18" charset="0"/>
                <a:cs typeface="Times New Roman" panose="02020603050405020304" pitchFamily="18" charset="0"/>
              </a:rPr>
              <a:t>overhead </a:t>
            </a:r>
            <a:r>
              <a:rPr lang="en-US" kern="0" dirty="0">
                <a:latin typeface="Times New Roman" panose="02020603050405020304" pitchFamily="18" charset="0"/>
                <a:cs typeface="Times New Roman" panose="02020603050405020304" pitchFamily="18" charset="0"/>
              </a:rPr>
              <a:t>for offloading code blocks and where all offloaded </a:t>
            </a:r>
            <a:r>
              <a:rPr lang="en-US" kern="0" dirty="0" smtClean="0">
                <a:latin typeface="Times New Roman" panose="02020603050405020304" pitchFamily="18" charset="0"/>
                <a:cs typeface="Times New Roman" panose="02020603050405020304" pitchFamily="18" charset="0"/>
              </a:rPr>
              <a:t>code and </a:t>
            </a:r>
            <a:r>
              <a:rPr lang="en-US" kern="0" dirty="0">
                <a:latin typeface="Times New Roman" panose="02020603050405020304" pitchFamily="18" charset="0"/>
                <a:cs typeface="Times New Roman" panose="02020603050405020304" pitchFamily="18" charset="0"/>
              </a:rPr>
              <a:t>data are co-located, our static approach has the </a:t>
            </a:r>
            <a:r>
              <a:rPr lang="en-US" kern="0" dirty="0" smtClean="0">
                <a:latin typeface="Times New Roman" panose="02020603050405020304" pitchFamily="18" charset="0"/>
                <a:cs typeface="Times New Roman" panose="02020603050405020304" pitchFamily="18" charset="0"/>
              </a:rPr>
              <a:t>potential to </a:t>
            </a:r>
            <a:r>
              <a:rPr lang="en-US" kern="0" dirty="0">
                <a:latin typeface="Times New Roman" panose="02020603050405020304" pitchFamily="18" charset="0"/>
                <a:cs typeface="Times New Roman" panose="02020603050405020304" pitchFamily="18" charset="0"/>
              </a:rPr>
              <a:t>improve performance by 1.58×on average (up to 2.19</a:t>
            </a:r>
            <a:r>
              <a:rPr lang="en-US" kern="0" dirty="0" smtClean="0">
                <a:latin typeface="Times New Roman" panose="02020603050405020304" pitchFamily="18" charset="0"/>
                <a:cs typeface="Times New Roman" panose="02020603050405020304" pitchFamily="18" charset="0"/>
              </a:rPr>
              <a:t>×) across </a:t>
            </a:r>
            <a:r>
              <a:rPr lang="en-US" kern="0" dirty="0">
                <a:latin typeface="Times New Roman" panose="02020603050405020304" pitchFamily="18" charset="0"/>
                <a:cs typeface="Times New Roman" panose="02020603050405020304" pitchFamily="18" charset="0"/>
              </a:rPr>
              <a:t>a range of 10 memory intensive GPGPU workloads.</a:t>
            </a:r>
          </a:p>
        </p:txBody>
      </p:sp>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3747" y="2485021"/>
            <a:ext cx="5598253" cy="19611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5"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2485021"/>
            <a:ext cx="6593748" cy="16591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728702" y="4144161"/>
            <a:ext cx="5136342" cy="338554"/>
          </a:xfrm>
          <a:prstGeom prst="rect">
            <a:avLst/>
          </a:prstGeom>
        </p:spPr>
        <p:txBody>
          <a:bodyPr wrap="none">
            <a:spAutoFit/>
          </a:bodyPr>
          <a:lstStyle/>
          <a:p>
            <a:pPr algn="ctr"/>
            <a:r>
              <a:rPr lang="en-US" altLang="zh-CN" sz="1600" b="1" dirty="0"/>
              <a:t>Figure 2: Ideal speedup with near-data </a:t>
            </a:r>
            <a:r>
              <a:rPr lang="en-US" altLang="zh-CN" sz="1600" b="1" dirty="0" smtClean="0"/>
              <a:t>processing</a:t>
            </a:r>
            <a:endParaRPr lang="zh-CN" altLang="en-US" sz="1600" b="1"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0" y="884584"/>
            <a:ext cx="12096925" cy="1015663"/>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 </a:t>
            </a:r>
            <a:r>
              <a:rPr lang="en-US" altLang="zh-CN" sz="2400" b="1" dirty="0" smtClean="0">
                <a:latin typeface="Times New Roman" panose="02020603050405020304" pitchFamily="18" charset="0"/>
                <a:cs typeface="Times New Roman" panose="02020603050405020304" pitchFamily="18" charset="0"/>
              </a:rPr>
              <a:t>Co-locating </a:t>
            </a:r>
            <a:r>
              <a:rPr lang="en-US" altLang="zh-CN" sz="2400" b="1" dirty="0">
                <a:latin typeface="Times New Roman" panose="02020603050405020304" pitchFamily="18" charset="0"/>
                <a:cs typeface="Times New Roman" panose="02020603050405020304" pitchFamily="18" charset="0"/>
              </a:rPr>
              <a:t>the offloaded </a:t>
            </a:r>
            <a:r>
              <a:rPr lang="en-US" altLang="zh-CN" sz="2400" b="1" dirty="0" smtClean="0">
                <a:latin typeface="Times New Roman" panose="02020603050405020304" pitchFamily="18" charset="0"/>
                <a:cs typeface="Times New Roman" panose="02020603050405020304" pitchFamily="18" charset="0"/>
              </a:rPr>
              <a:t>computation </a:t>
            </a:r>
            <a:r>
              <a:rPr lang="en-US" altLang="zh-CN" sz="2400" b="1" dirty="0">
                <a:latin typeface="Times New Roman" panose="02020603050405020304" pitchFamily="18" charset="0"/>
                <a:cs typeface="Times New Roman" panose="02020603050405020304" pitchFamily="18" charset="0"/>
              </a:rPr>
              <a:t>with its data</a:t>
            </a:r>
            <a:r>
              <a:rPr lang="en-US" sz="2000" kern="0" dirty="0" smtClean="0">
                <a:latin typeface="Times New Roman" panose="02020603050405020304" pitchFamily="18" charset="0"/>
                <a:cs typeface="Times New Roman" panose="02020603050405020304" pitchFamily="18" charset="0"/>
              </a:rPr>
              <a:t>	</a:t>
            </a:r>
          </a:p>
          <a:p>
            <a:pPr algn="just"/>
            <a:r>
              <a:rPr lang="en-US" kern="0" dirty="0">
                <a:latin typeface="Times New Roman" panose="02020603050405020304" pitchFamily="18" charset="0"/>
                <a:cs typeface="Times New Roman" panose="02020603050405020304" pitchFamily="18" charset="0"/>
              </a:rPr>
              <a:t>	The </a:t>
            </a:r>
            <a:r>
              <a:rPr lang="en-US" kern="0" dirty="0" smtClean="0">
                <a:latin typeface="Times New Roman" panose="02020603050405020304" pitchFamily="18" charset="0"/>
                <a:cs typeface="Times New Roman" panose="02020603050405020304" pitchFamily="18" charset="0"/>
              </a:rPr>
              <a:t>mapping </a:t>
            </a:r>
            <a:r>
              <a:rPr lang="en-US" kern="0" dirty="0">
                <a:latin typeface="Times New Roman" panose="02020603050405020304" pitchFamily="18" charset="0"/>
                <a:cs typeface="Times New Roman" panose="02020603050405020304" pitchFamily="18" charset="0"/>
              </a:rPr>
              <a:t>of memory to different stacks is determined by </a:t>
            </a:r>
            <a:r>
              <a:rPr lang="en-US" kern="0" dirty="0" smtClean="0">
                <a:latin typeface="Times New Roman" panose="02020603050405020304" pitchFamily="18" charset="0"/>
                <a:cs typeface="Times New Roman" panose="02020603050405020304" pitchFamily="18" charset="0"/>
              </a:rPr>
              <a:t>several dynamic </a:t>
            </a:r>
            <a:r>
              <a:rPr lang="en-US" kern="0" dirty="0">
                <a:latin typeface="Times New Roman" panose="02020603050405020304" pitchFamily="18" charset="0"/>
                <a:cs typeface="Times New Roman" panose="02020603050405020304" pitchFamily="18" charset="0"/>
              </a:rPr>
              <a:t>components, e.g., the host-side driver, GPU </a:t>
            </a:r>
            <a:r>
              <a:rPr lang="en-US" kern="0" dirty="0" smtClean="0">
                <a:latin typeface="Times New Roman" panose="02020603050405020304" pitchFamily="18" charset="0"/>
                <a:cs typeface="Times New Roman" panose="02020603050405020304" pitchFamily="18" charset="0"/>
              </a:rPr>
              <a:t>runtime, memory </a:t>
            </a:r>
            <a:r>
              <a:rPr lang="en-US" kern="0" dirty="0">
                <a:latin typeface="Times New Roman" panose="02020603050405020304" pitchFamily="18" charset="0"/>
                <a:cs typeface="Times New Roman" panose="02020603050405020304" pitchFamily="18" charset="0"/>
              </a:rPr>
              <a:t>controller, etc. </a:t>
            </a:r>
          </a:p>
        </p:txBody>
      </p:sp>
      <p:sp>
        <p:nvSpPr>
          <p:cNvPr id="6" name="TextBox 2">
            <a:extLst>
              <a:ext uri="{FF2B5EF4-FFF2-40B4-BE49-F238E27FC236}">
                <a16:creationId xmlns:a16="http://schemas.microsoft.com/office/drawing/2014/main" xmlns="" id="{3D4CA682-3646-4F33-8C7A-F9E53E1917A5}"/>
              </a:ext>
            </a:extLst>
          </p:cNvPr>
          <p:cNvSpPr txBox="1"/>
          <p:nvPr/>
        </p:nvSpPr>
        <p:spPr>
          <a:xfrm>
            <a:off x="0" y="4531520"/>
            <a:ext cx="12096925" cy="1200329"/>
          </a:xfrm>
          <a:prstGeom prst="rect">
            <a:avLst/>
          </a:prstGeom>
          <a:noFill/>
        </p:spPr>
        <p:txBody>
          <a:bodyPr wrap="square" rtlCol="0">
            <a:spAutoFit/>
          </a:bodyPr>
          <a:lstStyle/>
          <a:p>
            <a:pPr algn="just"/>
            <a:r>
              <a:rPr lang="en-US" kern="0" dirty="0">
                <a:latin typeface="Times New Roman" panose="02020603050405020304" pitchFamily="18" charset="0"/>
                <a:cs typeface="Times New Roman" panose="02020603050405020304" pitchFamily="18" charset="0"/>
              </a:rPr>
              <a:t>	Figure 3 shows how </a:t>
            </a:r>
            <a:r>
              <a:rPr lang="en-US" kern="0" dirty="0" smtClean="0">
                <a:latin typeface="Times New Roman" panose="02020603050405020304" pitchFamily="18" charset="0"/>
                <a:cs typeface="Times New Roman" panose="02020603050405020304" pitchFamily="18" charset="0"/>
              </a:rPr>
              <a:t>an ideal </a:t>
            </a:r>
            <a:r>
              <a:rPr lang="en-US" kern="0" dirty="0">
                <a:latin typeface="Times New Roman" panose="02020603050405020304" pitchFamily="18" charset="0"/>
                <a:cs typeface="Times New Roman" panose="02020603050405020304" pitchFamily="18" charset="0"/>
              </a:rPr>
              <a:t>mapping, which </a:t>
            </a:r>
            <a:r>
              <a:rPr lang="en-US" kern="0" dirty="0" smtClean="0">
                <a:latin typeface="Times New Roman" panose="02020603050405020304" pitchFamily="18" charset="0"/>
                <a:cs typeface="Times New Roman" panose="02020603050405020304" pitchFamily="18" charset="0"/>
              </a:rPr>
              <a:t>simply uses </a:t>
            </a:r>
            <a:r>
              <a:rPr lang="en-US" kern="0" dirty="0">
                <a:latin typeface="Times New Roman" panose="02020603050405020304" pitchFamily="18" charset="0"/>
                <a:cs typeface="Times New Roman" panose="02020603050405020304" pitchFamily="18" charset="0"/>
              </a:rPr>
              <a:t>the best two consecutive address bits to map </a:t>
            </a:r>
            <a:r>
              <a:rPr lang="en-US" kern="0" dirty="0" smtClean="0">
                <a:latin typeface="Times New Roman" panose="02020603050405020304" pitchFamily="18" charset="0"/>
                <a:cs typeface="Times New Roman" panose="02020603050405020304" pitchFamily="18" charset="0"/>
              </a:rPr>
              <a:t>memory pages </a:t>
            </a:r>
            <a:r>
              <a:rPr lang="en-US" kern="0" dirty="0">
                <a:latin typeface="Times New Roman" panose="02020603050405020304" pitchFamily="18" charset="0"/>
                <a:cs typeface="Times New Roman" panose="02020603050405020304" pitchFamily="18" charset="0"/>
              </a:rPr>
              <a:t>to memory stacks, can improve the performance </a:t>
            </a:r>
            <a:r>
              <a:rPr lang="en-US" kern="0" dirty="0" smtClean="0">
                <a:latin typeface="Times New Roman" panose="02020603050405020304" pitchFamily="18" charset="0"/>
                <a:cs typeface="Times New Roman" panose="02020603050405020304" pitchFamily="18" charset="0"/>
              </a:rPr>
              <a:t>of an </a:t>
            </a:r>
            <a:r>
              <a:rPr lang="en-US" kern="0" dirty="0">
                <a:latin typeface="Times New Roman" panose="02020603050405020304" pitchFamily="18" charset="0"/>
                <a:cs typeface="Times New Roman" panose="02020603050405020304" pitchFamily="18" charset="0"/>
              </a:rPr>
              <a:t>NDP </a:t>
            </a:r>
            <a:r>
              <a:rPr lang="en-US" kern="0" dirty="0" smtClean="0">
                <a:latin typeface="Times New Roman" panose="02020603050405020304" pitchFamily="18" charset="0"/>
                <a:cs typeface="Times New Roman" panose="02020603050405020304" pitchFamily="18" charset="0"/>
              </a:rPr>
              <a:t>system.</a:t>
            </a:r>
            <a:r>
              <a:rPr lang="zh-CN" altLang="en-US" kern="0" dirty="0">
                <a:latin typeface="Times New Roman" panose="02020603050405020304" pitchFamily="18" charset="0"/>
                <a:cs typeface="Times New Roman" panose="02020603050405020304" pitchFamily="18" charset="0"/>
              </a:rPr>
              <a:t> </a:t>
            </a:r>
            <a:r>
              <a:rPr lang="en-US" kern="0" dirty="0" smtClean="0">
                <a:latin typeface="Times New Roman" panose="02020603050405020304" pitchFamily="18" charset="0"/>
                <a:cs typeface="Times New Roman" panose="02020603050405020304" pitchFamily="18" charset="0"/>
              </a:rPr>
              <a:t>The </a:t>
            </a:r>
            <a:r>
              <a:rPr lang="en-US" kern="0" dirty="0">
                <a:latin typeface="Times New Roman" panose="02020603050405020304" pitchFamily="18" charset="0"/>
                <a:cs typeface="Times New Roman" panose="02020603050405020304" pitchFamily="18" charset="0"/>
              </a:rPr>
              <a:t>graph shows that such a simple </a:t>
            </a:r>
            <a:r>
              <a:rPr lang="en-US" kern="0" dirty="0" smtClean="0">
                <a:latin typeface="Times New Roman" panose="02020603050405020304" pitchFamily="18" charset="0"/>
                <a:cs typeface="Times New Roman" panose="02020603050405020304" pitchFamily="18" charset="0"/>
              </a:rPr>
              <a:t>ideal address </a:t>
            </a:r>
            <a:r>
              <a:rPr lang="en-US" kern="0" dirty="0">
                <a:latin typeface="Times New Roman" panose="02020603050405020304" pitchFamily="18" charset="0"/>
                <a:cs typeface="Times New Roman" panose="02020603050405020304" pitchFamily="18" charset="0"/>
              </a:rPr>
              <a:t>mapping of data to memory stacks, which </a:t>
            </a:r>
            <a:r>
              <a:rPr lang="en-US" kern="0" dirty="0" smtClean="0">
                <a:latin typeface="Times New Roman" panose="02020603050405020304" pitchFamily="18" charset="0"/>
                <a:cs typeface="Times New Roman" panose="02020603050405020304" pitchFamily="18" charset="0"/>
              </a:rPr>
              <a:t>maximizes offloaded </a:t>
            </a:r>
            <a:r>
              <a:rPr lang="en-US" kern="0" dirty="0">
                <a:latin typeface="Times New Roman" panose="02020603050405020304" pitchFamily="18" charset="0"/>
                <a:cs typeface="Times New Roman" panose="02020603050405020304" pitchFamily="18" charset="0"/>
              </a:rPr>
              <a:t>code/data co-location, improves performance </a:t>
            </a:r>
            <a:r>
              <a:rPr lang="en-US" kern="0" dirty="0" smtClean="0">
                <a:latin typeface="Times New Roman" panose="02020603050405020304" pitchFamily="18" charset="0"/>
                <a:cs typeface="Times New Roman" panose="02020603050405020304" pitchFamily="18" charset="0"/>
              </a:rPr>
              <a:t>by 13</a:t>
            </a:r>
            <a:r>
              <a:rPr lang="en-US" kern="0" dirty="0">
                <a:latin typeface="Times New Roman" panose="02020603050405020304" pitchFamily="18" charset="0"/>
                <a:cs typeface="Times New Roman" panose="02020603050405020304" pitchFamily="18" charset="0"/>
              </a:rPr>
              <a:t>% on average compared to a state-of-the-art GPU </a:t>
            </a:r>
            <a:r>
              <a:rPr lang="en-US" kern="0" dirty="0" smtClean="0">
                <a:latin typeface="Times New Roman" panose="02020603050405020304" pitchFamily="18" charset="0"/>
                <a:cs typeface="Times New Roman" panose="02020603050405020304" pitchFamily="18" charset="0"/>
              </a:rPr>
              <a:t>memory mapping policy. </a:t>
            </a:r>
            <a:endParaRPr lang="en-US" kern="0" dirty="0">
              <a:latin typeface="Times New Roman" panose="02020603050405020304" pitchFamily="18" charset="0"/>
              <a:cs typeface="Times New Roman" panose="02020603050405020304" pitchFamily="18" charset="0"/>
            </a:endParaRP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5805" y="1944779"/>
            <a:ext cx="9485313" cy="2095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305805" y="4151648"/>
            <a:ext cx="9485313" cy="338554"/>
          </a:xfrm>
          <a:prstGeom prst="rect">
            <a:avLst/>
          </a:prstGeom>
        </p:spPr>
        <p:txBody>
          <a:bodyPr wrap="square">
            <a:spAutoFit/>
          </a:bodyPr>
          <a:lstStyle/>
          <a:p>
            <a:pPr algn="ctr"/>
            <a:r>
              <a:rPr lang="en-US" altLang="zh-CN" sz="1600" b="1" dirty="0"/>
              <a:t>Figure 3: Effect of ideal memory mapping on near-data </a:t>
            </a:r>
            <a:r>
              <a:rPr lang="en-US" altLang="zh-CN" sz="1600" b="1" dirty="0" smtClean="0"/>
              <a:t>processing </a:t>
            </a:r>
            <a:r>
              <a:rPr lang="en-US" altLang="zh-CN" sz="1600" b="1" dirty="0"/>
              <a:t>performance.</a:t>
            </a:r>
            <a:endParaRPr lang="zh-CN" altLang="en-US" sz="1600" b="1" dirty="0"/>
          </a:p>
        </p:txBody>
      </p:sp>
    </p:spTree>
    <p:extLst>
      <p:ext uri="{BB962C8B-B14F-4D97-AF65-F5344CB8AC3E}">
        <p14:creationId xmlns:p14="http://schemas.microsoft.com/office/powerpoint/2010/main" val="17679074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smtClean="0">
                <a:latin typeface="Times New Roman" panose="02020603050405020304" pitchFamily="18" charset="0"/>
                <a:cs typeface="Times New Roman" panose="02020603050405020304" pitchFamily="18" charset="0"/>
              </a:rPr>
              <a:t>Solution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94005" y="981861"/>
            <a:ext cx="12187478" cy="8402300"/>
          </a:xfrm>
          <a:prstGeom prst="rect">
            <a:avLst/>
          </a:prstGeom>
          <a:noFill/>
        </p:spPr>
        <p:txBody>
          <a:bodyPr wrap="square" rtlCol="0">
            <a:spAutoFit/>
          </a:bodyPr>
          <a:lstStyle/>
          <a:p>
            <a:pPr marL="285750" indent="-285750">
              <a:buFont typeface="Wingdings" panose="05000000000000000000" pitchFamily="2" charset="2"/>
              <a:buChar char="Ø"/>
            </a:pPr>
            <a:endParaRPr lang="en-US" altLang="zh-CN" b="1"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We </a:t>
            </a:r>
            <a:r>
              <a:rPr lang="en-US" altLang="zh-CN" sz="2000" dirty="0">
                <a:latin typeface="Times New Roman" panose="02020603050405020304" pitchFamily="18" charset="0"/>
                <a:cs typeface="Times New Roman" panose="02020603050405020304" pitchFamily="18" charset="0"/>
              </a:rPr>
              <a:t>propose a new </a:t>
            </a:r>
            <a:r>
              <a:rPr lang="en-US" altLang="zh-CN" sz="2000" b="1" dirty="0">
                <a:latin typeface="Times New Roman" panose="02020603050405020304" pitchFamily="18" charset="0"/>
                <a:cs typeface="Times New Roman" panose="02020603050405020304" pitchFamily="18" charset="0"/>
              </a:rPr>
              <a:t>compiler-based mechanism</a:t>
            </a:r>
            <a:r>
              <a:rPr lang="en-US" altLang="zh-CN" sz="2000" dirty="0">
                <a:latin typeface="Times New Roman" panose="02020603050405020304" pitchFamily="18" charset="0"/>
                <a:cs typeface="Times New Roman" panose="02020603050405020304" pitchFamily="18" charset="0"/>
              </a:rPr>
              <a:t> to select instructions to offload to near-data compute units, without requiring any programmer intervention. Our mechanism identifies the best candidate code blocks for offloading </a:t>
            </a:r>
            <a:r>
              <a:rPr lang="en-US" altLang="zh-CN" sz="2000" dirty="0" smtClean="0">
                <a:latin typeface="Times New Roman" panose="02020603050405020304" pitchFamily="18" charset="0"/>
                <a:cs typeface="Times New Roman" panose="02020603050405020304" pitchFamily="18" charset="0"/>
              </a:rPr>
              <a:t>by statically </a:t>
            </a:r>
            <a:r>
              <a:rPr lang="en-US" altLang="zh-CN" sz="2000" dirty="0">
                <a:latin typeface="Times New Roman" panose="02020603050405020304" pitchFamily="18" charset="0"/>
                <a:cs typeface="Times New Roman" panose="02020603050405020304" pitchFamily="18" charset="0"/>
              </a:rPr>
              <a:t>estimating the potential memory bandwidth </a:t>
            </a:r>
            <a:r>
              <a:rPr lang="en-US" altLang="zh-CN" sz="2000" dirty="0" smtClean="0">
                <a:latin typeface="Times New Roman" panose="02020603050405020304" pitchFamily="18" charset="0"/>
                <a:cs typeface="Times New Roman" panose="02020603050405020304" pitchFamily="18" charset="0"/>
              </a:rPr>
              <a:t>savings </a:t>
            </a:r>
            <a:r>
              <a:rPr lang="en-US" altLang="zh-CN" sz="2000" dirty="0">
                <a:latin typeface="Times New Roman" panose="02020603050405020304" pitchFamily="18" charset="0"/>
                <a:cs typeface="Times New Roman" panose="02020603050405020304" pitchFamily="18" charset="0"/>
              </a:rPr>
              <a:t>for different code blocks. We propose a new </a:t>
            </a:r>
            <a:r>
              <a:rPr lang="en-US" altLang="zh-CN" sz="2000" b="1" dirty="0" smtClean="0">
                <a:latin typeface="Times New Roman" panose="02020603050405020304" pitchFamily="18" charset="0"/>
                <a:cs typeface="Times New Roman" panose="02020603050405020304" pitchFamily="18" charset="0"/>
              </a:rPr>
              <a:t>runtime mechanism</a:t>
            </a:r>
            <a:r>
              <a:rPr lang="en-US" altLang="zh-CN" sz="2000" dirty="0" smtClean="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that decides whether or not the selected </a:t>
            </a:r>
            <a:r>
              <a:rPr lang="en-US" altLang="zh-CN" sz="2000" dirty="0" smtClean="0">
                <a:latin typeface="Times New Roman" panose="02020603050405020304" pitchFamily="18" charset="0"/>
                <a:cs typeface="Times New Roman" panose="02020603050405020304" pitchFamily="18" charset="0"/>
              </a:rPr>
              <a:t>instructions </a:t>
            </a:r>
            <a:r>
              <a:rPr lang="en-US" altLang="zh-CN" sz="2000" dirty="0">
                <a:latin typeface="Times New Roman" panose="02020603050405020304" pitchFamily="18" charset="0"/>
                <a:cs typeface="Times New Roman" panose="02020603050405020304" pitchFamily="18" charset="0"/>
              </a:rPr>
              <a:t>should be offloaded based on system conditions</a:t>
            </a:r>
            <a:r>
              <a:rPr lang="en-US" altLang="zh-CN" sz="2000" dirty="0" smtClean="0">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endParaRPr lang="en-US" altLang="zh-CN" sz="20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We propose a </a:t>
            </a:r>
            <a:r>
              <a:rPr lang="en-US" altLang="zh-CN" sz="2000" b="1" dirty="0">
                <a:latin typeface="Times New Roman" panose="02020603050405020304" pitchFamily="18" charset="0"/>
                <a:cs typeface="Times New Roman" panose="02020603050405020304" pitchFamily="18" charset="0"/>
              </a:rPr>
              <a:t>new programmer-transparent data </a:t>
            </a:r>
            <a:r>
              <a:rPr lang="en-US" altLang="zh-CN" sz="2000" b="1" dirty="0" smtClean="0">
                <a:latin typeface="Times New Roman" panose="02020603050405020304" pitchFamily="18" charset="0"/>
                <a:cs typeface="Times New Roman" panose="02020603050405020304" pitchFamily="18" charset="0"/>
              </a:rPr>
              <a:t>mapping mechanism</a:t>
            </a:r>
            <a:r>
              <a:rPr lang="en-US" altLang="zh-CN" sz="2000" dirty="0" smtClean="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to co-locate offloaded code and data in </a:t>
            </a:r>
            <a:r>
              <a:rPr lang="en-US" altLang="zh-CN" sz="2000" dirty="0" smtClean="0">
                <a:latin typeface="Times New Roman" panose="02020603050405020304" pitchFamily="18" charset="0"/>
                <a:cs typeface="Times New Roman" panose="02020603050405020304" pitchFamily="18" charset="0"/>
              </a:rPr>
              <a:t>the same </a:t>
            </a:r>
            <a:r>
              <a:rPr lang="en-US" altLang="zh-CN" sz="2000" dirty="0">
                <a:latin typeface="Times New Roman" panose="02020603050405020304" pitchFamily="18" charset="0"/>
                <a:cs typeface="Times New Roman" panose="02020603050405020304" pitchFamily="18" charset="0"/>
              </a:rPr>
              <a:t>memory stack by exploiting predictability in </a:t>
            </a:r>
            <a:r>
              <a:rPr lang="en-US" altLang="zh-CN" sz="2000" dirty="0" smtClean="0">
                <a:latin typeface="Times New Roman" panose="02020603050405020304" pitchFamily="18" charset="0"/>
                <a:cs typeface="Times New Roman" panose="02020603050405020304" pitchFamily="18" charset="0"/>
              </a:rPr>
              <a:t>memory access </a:t>
            </a:r>
            <a:r>
              <a:rPr lang="en-US" altLang="zh-CN" sz="2000" dirty="0">
                <a:latin typeface="Times New Roman" panose="02020603050405020304" pitchFamily="18" charset="0"/>
                <a:cs typeface="Times New Roman" panose="02020603050405020304" pitchFamily="18" charset="0"/>
              </a:rPr>
              <a:t>patterns in offloaded code blocks. Our </a:t>
            </a:r>
            <a:r>
              <a:rPr lang="en-US" altLang="zh-CN" sz="2000" dirty="0" smtClean="0">
                <a:latin typeface="Times New Roman" panose="02020603050405020304" pitchFamily="18" charset="0"/>
                <a:cs typeface="Times New Roman" panose="02020603050405020304" pitchFamily="18" charset="0"/>
              </a:rPr>
              <a:t>mechanism retains </a:t>
            </a:r>
            <a:r>
              <a:rPr lang="en-US" altLang="zh-CN" sz="2000" dirty="0">
                <a:latin typeface="Times New Roman" panose="02020603050405020304" pitchFamily="18" charset="0"/>
                <a:cs typeface="Times New Roman" panose="02020603050405020304" pitchFamily="18" charset="0"/>
              </a:rPr>
              <a:t>the memory mapping for all other data to </a:t>
            </a:r>
            <a:r>
              <a:rPr lang="en-US" altLang="zh-CN" sz="2000" dirty="0" smtClean="0">
                <a:latin typeface="Times New Roman" panose="02020603050405020304" pitchFamily="18" charset="0"/>
                <a:cs typeface="Times New Roman" panose="02020603050405020304" pitchFamily="18" charset="0"/>
              </a:rPr>
              <a:t>maximize memory </a:t>
            </a:r>
            <a:r>
              <a:rPr lang="en-US" altLang="zh-CN" sz="2000" dirty="0">
                <a:latin typeface="Times New Roman" panose="02020603050405020304" pitchFamily="18" charset="0"/>
                <a:cs typeface="Times New Roman" panose="02020603050405020304" pitchFamily="18" charset="0"/>
              </a:rPr>
              <a:t>bandwidth of code executing on the main GPU.</a:t>
            </a:r>
            <a:endParaRPr lang="en-US" altLang="zh-CN" sz="2000"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sz="2000" dirty="0">
              <a:latin typeface="Times New Roman" panose="02020603050405020304" pitchFamily="18" charset="0"/>
              <a:cs typeface="Times New Roman" panose="02020603050405020304" pitchFamily="18" charset="0"/>
            </a:endParaRPr>
          </a:p>
          <a:p>
            <a:endParaRPr lang="en-US" altLang="zh-CN" sz="2600" b="1" kern="0" dirty="0">
              <a:latin typeface="Times New Roman" panose="02020603050405020304" pitchFamily="18" charset="0"/>
              <a:cs typeface="Times New Roman" panose="02020603050405020304" pitchFamily="18" charset="0"/>
            </a:endParaRPr>
          </a:p>
          <a:p>
            <a:endParaRPr lang="en-US" altLang="zh-CN" sz="2000" b="1" kern="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altLang="zh-CN" sz="2000" b="1" kern="0" dirty="0">
              <a:latin typeface="Times New Roman" panose="02020603050405020304" pitchFamily="18" charset="0"/>
              <a:cs typeface="Times New Roman" panose="02020603050405020304" pitchFamily="18" charset="0"/>
            </a:endParaRPr>
          </a:p>
          <a:p>
            <a:endParaRPr lang="en-US" altLang="zh-CN" sz="2000" b="1" kern="0" dirty="0">
              <a:latin typeface="Times New Roman" panose="02020603050405020304" pitchFamily="18" charset="0"/>
              <a:cs typeface="Times New Roman" panose="02020603050405020304" pitchFamily="18" charset="0"/>
            </a:endParaRPr>
          </a:p>
          <a:p>
            <a:pPr lvl="1"/>
            <a:endParaRPr lang="en-US" sz="2000" dirty="0">
              <a:latin typeface="Times New Roman" panose="02020603050405020304" pitchFamily="18" charset="0"/>
              <a:cs typeface="Times New Roman" panose="02020603050405020304" pitchFamily="18" charset="0"/>
            </a:endParaRPr>
          </a:p>
          <a:p>
            <a:pPr lvl="1"/>
            <a:endParaRPr lang="en-US" sz="2000" dirty="0">
              <a:latin typeface="Times New Roman" panose="02020603050405020304" pitchFamily="18" charset="0"/>
              <a:cs typeface="Times New Roman" panose="02020603050405020304" pitchFamily="18" charset="0"/>
            </a:endParaRPr>
          </a:p>
          <a:p>
            <a:pPr lvl="1"/>
            <a:endParaRPr lang="en-US" sz="2000" dirty="0">
              <a:latin typeface="Times New Roman" panose="02020603050405020304" pitchFamily="18" charset="0"/>
              <a:cs typeface="Times New Roman" panose="02020603050405020304" pitchFamily="18" charset="0"/>
            </a:endParaRPr>
          </a:p>
          <a:p>
            <a:endParaRPr lang="en-US" sz="2600" b="1" kern="0" dirty="0">
              <a:latin typeface="Times New Roman" panose="02020603050405020304" pitchFamily="18" charset="0"/>
              <a:cs typeface="Times New Roman" panose="02020603050405020304" pitchFamily="18" charset="0"/>
            </a:endParaRPr>
          </a:p>
          <a:p>
            <a:endParaRPr lang="en-US" sz="2600" b="1" kern="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sz="2400" kern="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47662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 Identification of Offloading Candidates</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Estimating the memory bandwidth cost-benefit</a:t>
            </a:r>
          </a:p>
        </p:txBody>
      </p:sp>
      <p:sp>
        <p:nvSpPr>
          <p:cNvPr id="6" name="TextBox 2">
            <a:extLst>
              <a:ext uri="{FF2B5EF4-FFF2-40B4-BE49-F238E27FC236}">
                <a16:creationId xmlns:a16="http://schemas.microsoft.com/office/drawing/2014/main" xmlns="" id="{41A074E2-711E-4E90-9497-8DFA7E8F9FBE}"/>
              </a:ext>
            </a:extLst>
          </p:cNvPr>
          <p:cNvSpPr txBox="1"/>
          <p:nvPr/>
        </p:nvSpPr>
        <p:spPr>
          <a:xfrm>
            <a:off x="-1" y="1376414"/>
            <a:ext cx="12192001" cy="1200329"/>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	</a:t>
            </a:r>
            <a:r>
              <a:rPr lang="en-US" altLang="zh-CN" kern="0" dirty="0">
                <a:latin typeface="Times New Roman" panose="02020603050405020304" pitchFamily="18" charset="0"/>
                <a:cs typeface="Times New Roman" panose="02020603050405020304" pitchFamily="18" charset="0"/>
              </a:rPr>
              <a:t>Load instructions send addresses through the transmit channels (TX, from the GPU to the memory stack), and receive data back on the receive channels (RX, from the memory stack to the GPU). Store instructions send store addresses and data through the TX channels, and get the acknowledgment messages back from the RX channels.</a:t>
            </a:r>
          </a:p>
          <a:p>
            <a:r>
              <a:rPr lang="en-US" altLang="zh-CN" b="1" dirty="0">
                <a:latin typeface="Times New Roman" panose="02020603050405020304" pitchFamily="18" charset="0"/>
                <a:cs typeface="Times New Roman" panose="02020603050405020304" pitchFamily="18" charset="0"/>
              </a:rPr>
              <a:t>		</a:t>
            </a:r>
            <a:endParaRPr lang="en-US" altLang="zh-CN" dirty="0">
              <a:latin typeface="Times New Roman" panose="02020603050405020304" pitchFamily="18" charset="0"/>
              <a:cs typeface="Times New Roman" panose="02020603050405020304" pitchFamily="18" charset="0"/>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1804" y="2386669"/>
            <a:ext cx="4410075" cy="619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a14="http://schemas.microsoft.com/office/drawing/2010/main">
        <mc:Choice Requires="a14">
          <p:sp>
            <p:nvSpPr>
              <p:cNvPr id="2" name="矩形 1"/>
              <p:cNvSpPr/>
              <p:nvPr/>
            </p:nvSpPr>
            <p:spPr>
              <a:xfrm>
                <a:off x="0" y="3077032"/>
                <a:ext cx="12192000" cy="1477328"/>
              </a:xfrm>
              <a:prstGeom prst="rect">
                <a:avLst/>
              </a:prstGeom>
            </p:spPr>
            <p:txBody>
              <a:bodyPr wrap="square">
                <a:spAutoFit/>
              </a:bodyPr>
              <a:lstStyle/>
              <a:p>
                <a:pPr algn="just"/>
                <a:r>
                  <a:rPr lang="en-US" altLang="zh-CN" dirty="0" smtClean="0"/>
                  <a:t>	</a:t>
                </a:r>
                <a14:m>
                  <m:oMath xmlns:m="http://schemas.openxmlformats.org/officeDocument/2006/math">
                    <m:sSub>
                      <m:sSubPr>
                        <m:ctrlPr>
                          <a:rPr lang="en-US" altLang="zh-CN" i="1" kern="0" smtClean="0">
                            <a:latin typeface="Cambria Math"/>
                            <a:cs typeface="Times New Roman" panose="02020603050405020304" pitchFamily="18" charset="0"/>
                          </a:rPr>
                        </m:ctrlPr>
                      </m:sSubPr>
                      <m:e>
                        <m:r>
                          <a:rPr lang="en-US" altLang="zh-CN" b="0" i="1" kern="0" smtClean="0">
                            <a:latin typeface="Cambria Math"/>
                            <a:cs typeface="Times New Roman" panose="02020603050405020304" pitchFamily="18" charset="0"/>
                          </a:rPr>
                          <m:t>𝑅𝐸𝐺</m:t>
                        </m:r>
                      </m:e>
                      <m:sub>
                        <m:r>
                          <a:rPr lang="en-US" altLang="zh-CN" b="0" i="1" kern="0" smtClean="0">
                            <a:latin typeface="Cambria Math"/>
                            <a:cs typeface="Times New Roman" panose="02020603050405020304" pitchFamily="18" charset="0"/>
                          </a:rPr>
                          <m:t>𝑇𝑋</m:t>
                        </m:r>
                      </m:sub>
                    </m:sSub>
                  </m:oMath>
                </a14:m>
                <a:r>
                  <a:rPr lang="en-US" altLang="zh-CN" kern="0" dirty="0" smtClean="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𝑅𝐸𝐺</m:t>
                        </m:r>
                      </m:e>
                      <m:sub>
                        <m:r>
                          <a:rPr lang="en-US" altLang="zh-CN" b="0" i="1" kern="0" smtClean="0">
                            <a:latin typeface="Cambria Math"/>
                            <a:cs typeface="Times New Roman" panose="02020603050405020304" pitchFamily="18" charset="0"/>
                          </a:rPr>
                          <m:t>𝑅</m:t>
                        </m:r>
                        <m:r>
                          <a:rPr lang="en-US" altLang="zh-CN" i="1" kern="0">
                            <a:latin typeface="Cambria Math"/>
                            <a:cs typeface="Times New Roman" panose="02020603050405020304" pitchFamily="18" charset="0"/>
                          </a:rPr>
                          <m:t>𝑋</m:t>
                        </m:r>
                      </m:sub>
                    </m:sSub>
                  </m:oMath>
                </a14:m>
                <a:r>
                  <a:rPr lang="en-US" altLang="zh-CN" kern="0" dirty="0" smtClean="0">
                    <a:latin typeface="Times New Roman" panose="02020603050405020304" pitchFamily="18" charset="0"/>
                    <a:cs typeface="Times New Roman" panose="02020603050405020304" pitchFamily="18" charset="0"/>
                  </a:rPr>
                  <a:t> are </a:t>
                </a:r>
                <a:r>
                  <a:rPr lang="en-US" altLang="zh-CN" kern="0" dirty="0">
                    <a:latin typeface="Times New Roman" panose="02020603050405020304" pitchFamily="18" charset="0"/>
                    <a:cs typeface="Times New Roman" panose="02020603050405020304" pitchFamily="18" charset="0"/>
                  </a:rPr>
                  <a:t>the number of registers </a:t>
                </a:r>
                <a:r>
                  <a:rPr lang="en-US" altLang="zh-CN" kern="0" dirty="0" smtClean="0">
                    <a:latin typeface="Times New Roman" panose="02020603050405020304" pitchFamily="18" charset="0"/>
                    <a:cs typeface="Times New Roman" panose="02020603050405020304" pitchFamily="18" charset="0"/>
                  </a:rPr>
                  <a:t>transmitted </a:t>
                </a:r>
                <a:r>
                  <a:rPr lang="en-US" altLang="zh-CN" kern="0" dirty="0">
                    <a:latin typeface="Times New Roman" panose="02020603050405020304" pitchFamily="18" charset="0"/>
                    <a:cs typeface="Times New Roman" panose="02020603050405020304" pitchFamily="18" charset="0"/>
                  </a:rPr>
                  <a:t>and received from the memory stacks </a:t>
                </a:r>
                <a:r>
                  <a:rPr lang="en-US" altLang="zh-CN" kern="0" dirty="0" smtClean="0">
                    <a:latin typeface="Times New Roman" panose="02020603050405020304" pitchFamily="18" charset="0"/>
                    <a:cs typeface="Times New Roman" panose="02020603050405020304" pitchFamily="18" charset="0"/>
                  </a:rPr>
                  <a:t>respectively. These </a:t>
                </a:r>
                <a:r>
                  <a:rPr lang="en-US" altLang="zh-CN" kern="0" dirty="0">
                    <a:latin typeface="Times New Roman" panose="02020603050405020304" pitchFamily="18" charset="0"/>
                    <a:cs typeface="Times New Roman" panose="02020603050405020304" pitchFamily="18" charset="0"/>
                  </a:rPr>
                  <a:t>represent the bandwidth cost of offloading the </a:t>
                </a:r>
                <a:r>
                  <a:rPr lang="en-US" altLang="zh-CN" kern="0" dirty="0" smtClean="0">
                    <a:latin typeface="Times New Roman" panose="02020603050405020304" pitchFamily="18" charset="0"/>
                    <a:cs typeface="Times New Roman" panose="02020603050405020304" pitchFamily="18" charset="0"/>
                  </a:rPr>
                  <a:t>block. The </a:t>
                </a:r>
                <a:r>
                  <a:rPr lang="en-US" altLang="zh-CN" kern="0" dirty="0">
                    <a:latin typeface="Times New Roman" panose="02020603050405020304" pitchFamily="18" charset="0"/>
                    <a:cs typeface="Times New Roman" panose="02020603050405020304" pitchFamily="18" charset="0"/>
                  </a:rPr>
                  <a:t>bandwidth benefit of offloading is based on the </a:t>
                </a:r>
                <a:r>
                  <a:rPr lang="en-US" altLang="zh-CN" kern="0" dirty="0" smtClean="0">
                    <a:latin typeface="Times New Roman" panose="02020603050405020304" pitchFamily="18" charset="0"/>
                    <a:cs typeface="Times New Roman" panose="02020603050405020304" pitchFamily="18" charset="0"/>
                  </a:rPr>
                  <a:t>number of loads,</a:t>
                </a:r>
                <a:r>
                  <a:rPr lang="en-US" altLang="zh-CN" kern="0" dirty="0">
                    <a:cs typeface="Times New Roman" panose="02020603050405020304" pitchFamily="18" charset="0"/>
                  </a:rPr>
                  <a:t>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b="0" i="1" kern="0" smtClean="0">
                            <a:latin typeface="Cambria Math"/>
                            <a:cs typeface="Times New Roman" panose="02020603050405020304" pitchFamily="18" charset="0"/>
                          </a:rPr>
                          <m:t>𝑁</m:t>
                        </m:r>
                      </m:e>
                      <m:sub>
                        <m:r>
                          <a:rPr lang="en-US" altLang="zh-CN" b="0" i="1" kern="0" smtClean="0">
                            <a:latin typeface="Cambria Math"/>
                            <a:cs typeface="Times New Roman" panose="02020603050405020304" pitchFamily="18" charset="0"/>
                          </a:rPr>
                          <m:t>𝐿𝐷</m:t>
                        </m:r>
                      </m:sub>
                    </m:sSub>
                  </m:oMath>
                </a14:m>
                <a:r>
                  <a:rPr lang="en-US" altLang="zh-CN" kern="0" dirty="0">
                    <a:latin typeface="Times New Roman" panose="02020603050405020304" pitchFamily="18" charset="0"/>
                    <a:cs typeface="Times New Roman" panose="02020603050405020304" pitchFamily="18" charset="0"/>
                  </a:rPr>
                  <a:t>, and stores</a:t>
                </a:r>
                <a:r>
                  <a:rPr lang="en-US" altLang="zh-CN" kern="0" dirty="0" smtClean="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b="0" i="1" kern="0" smtClean="0">
                            <a:latin typeface="Cambria Math"/>
                            <a:cs typeface="Times New Roman" panose="02020603050405020304" pitchFamily="18" charset="0"/>
                          </a:rPr>
                          <m:t>𝑁</m:t>
                        </m:r>
                      </m:e>
                      <m:sub>
                        <m:r>
                          <a:rPr lang="en-US" altLang="zh-CN" b="0" i="1" kern="0" smtClean="0">
                            <a:latin typeface="Cambria Math"/>
                            <a:cs typeface="Times New Roman" panose="02020603050405020304" pitchFamily="18" charset="0"/>
                          </a:rPr>
                          <m:t>𝑆𝑇</m:t>
                        </m:r>
                      </m:sub>
                    </m:sSub>
                  </m:oMath>
                </a14:m>
                <a:r>
                  <a:rPr lang="en-US" altLang="zh-CN" kern="0" dirty="0">
                    <a:latin typeface="Times New Roman" panose="02020603050405020304" pitchFamily="18" charset="0"/>
                    <a:cs typeface="Times New Roman" panose="02020603050405020304" pitchFamily="18" charset="0"/>
                  </a:rPr>
                  <a:t>, executed in the </a:t>
                </a:r>
                <a:r>
                  <a:rPr lang="en-US" altLang="zh-CN" kern="0" dirty="0" smtClean="0">
                    <a:latin typeface="Times New Roman" panose="02020603050405020304" pitchFamily="18" charset="0"/>
                    <a:cs typeface="Times New Roman" panose="02020603050405020304" pitchFamily="18" charset="0"/>
                  </a:rPr>
                  <a:t>block. Equation (1) is </a:t>
                </a:r>
                <a:r>
                  <a:rPr lang="en-US" altLang="zh-CN" kern="0" dirty="0">
                    <a:latin typeface="Times New Roman" panose="02020603050405020304" pitchFamily="18" charset="0"/>
                    <a:cs typeface="Times New Roman" panose="02020603050405020304" pitchFamily="18" charset="0"/>
                  </a:rPr>
                  <a:t>derived assuming each load transmits </a:t>
                </a:r>
                <a:r>
                  <a:rPr lang="en-US" altLang="zh-CN" kern="0" dirty="0" smtClean="0">
                    <a:latin typeface="Times New Roman" panose="02020603050405020304" pitchFamily="18" charset="0"/>
                    <a:cs typeface="Times New Roman" panose="02020603050405020304" pitchFamily="18" charset="0"/>
                  </a:rPr>
                  <a:t>an address</a:t>
                </a:r>
                <a:r>
                  <a:rPr lang="en-US" altLang="zh-CN" kern="0" dirty="0">
                    <a:latin typeface="Times New Roman" panose="02020603050405020304" pitchFamily="18" charset="0"/>
                    <a:cs typeface="Times New Roman" panose="02020603050405020304" pitchFamily="18" charset="0"/>
                  </a:rPr>
                  <a:t>, and each store transmits both its address and </a:t>
                </a:r>
                <a:r>
                  <a:rPr lang="en-US" altLang="zh-CN" kern="0" dirty="0" smtClean="0">
                    <a:latin typeface="Times New Roman" panose="02020603050405020304" pitchFamily="18" charset="0"/>
                    <a:cs typeface="Times New Roman" panose="02020603050405020304" pitchFamily="18" charset="0"/>
                  </a:rPr>
                  <a:t>data through </a:t>
                </a:r>
                <a:r>
                  <a:rPr lang="en-US" altLang="zh-CN" kern="0" dirty="0">
                    <a:latin typeface="Times New Roman" panose="02020603050405020304" pitchFamily="18" charset="0"/>
                    <a:cs typeface="Times New Roman" panose="02020603050405020304" pitchFamily="18" charset="0"/>
                  </a:rPr>
                  <a:t>the TX channel. Similarly, </a:t>
                </a:r>
                <a:r>
                  <a:rPr lang="en-US" altLang="zh-CN" kern="0" dirty="0" smtClean="0">
                    <a:latin typeface="Times New Roman" panose="02020603050405020304" pitchFamily="18" charset="0"/>
                    <a:cs typeface="Times New Roman" panose="02020603050405020304" pitchFamily="18" charset="0"/>
                  </a:rPr>
                  <a:t>Equation (</a:t>
                </a:r>
                <a:r>
                  <a:rPr lang="en-US" altLang="zh-CN" kern="0" dirty="0">
                    <a:latin typeface="Times New Roman" panose="02020603050405020304" pitchFamily="18" charset="0"/>
                    <a:cs typeface="Times New Roman" panose="02020603050405020304" pitchFamily="18" charset="0"/>
                  </a:rPr>
                  <a:t>2</a:t>
                </a:r>
                <a:r>
                  <a:rPr lang="en-US" altLang="zh-CN" kern="0" dirty="0" smtClean="0">
                    <a:latin typeface="Times New Roman" panose="02020603050405020304" pitchFamily="18" charset="0"/>
                    <a:cs typeface="Times New Roman" panose="02020603050405020304" pitchFamily="18" charset="0"/>
                  </a:rPr>
                  <a:t>) is derived by </a:t>
                </a:r>
                <a:r>
                  <a:rPr lang="en-US" altLang="zh-CN" kern="0" dirty="0">
                    <a:latin typeface="Times New Roman" panose="02020603050405020304" pitchFamily="18" charset="0"/>
                    <a:cs typeface="Times New Roman" panose="02020603050405020304" pitchFamily="18" charset="0"/>
                  </a:rPr>
                  <a:t>assuming each load gets its data and each store gets </a:t>
                </a:r>
                <a:r>
                  <a:rPr lang="en-US" altLang="zh-CN" kern="0" dirty="0" smtClean="0">
                    <a:latin typeface="Times New Roman" panose="02020603050405020304" pitchFamily="18" charset="0"/>
                    <a:cs typeface="Times New Roman" panose="02020603050405020304" pitchFamily="18" charset="0"/>
                  </a:rPr>
                  <a:t>its acknowledgment </a:t>
                </a:r>
                <a:r>
                  <a:rPr lang="en-US" altLang="zh-CN" kern="0" dirty="0">
                    <a:latin typeface="Times New Roman" panose="02020603050405020304" pitchFamily="18" charset="0"/>
                    <a:cs typeface="Times New Roman" panose="02020603050405020304" pitchFamily="18" charset="0"/>
                  </a:rPr>
                  <a:t>message back on the RX channel.</a:t>
                </a:r>
                <a:endParaRPr lang="zh-CN" altLang="en-US" kern="0" dirty="0">
                  <a:latin typeface="Times New Roman" panose="02020603050405020304" pitchFamily="18" charset="0"/>
                  <a:cs typeface="Times New Roman" panose="02020603050405020304" pitchFamily="18" charset="0"/>
                </a:endParaRPr>
              </a:p>
            </p:txBody>
          </p:sp>
        </mc:Choice>
        <mc:Fallback xmlns="">
          <p:sp>
            <p:nvSpPr>
              <p:cNvPr id="2" name="矩形 1"/>
              <p:cNvSpPr>
                <a:spLocks noRot="1" noChangeAspect="1" noMove="1" noResize="1" noEditPoints="1" noAdjustHandles="1" noChangeArrowheads="1" noChangeShapeType="1" noTextEdit="1"/>
              </p:cNvSpPr>
              <p:nvPr/>
            </p:nvSpPr>
            <p:spPr>
              <a:xfrm>
                <a:off x="0" y="3077032"/>
                <a:ext cx="12192000" cy="1477328"/>
              </a:xfrm>
              <a:prstGeom prst="rect">
                <a:avLst/>
              </a:prstGeom>
              <a:blipFill rotWithShape="1">
                <a:blip r:embed="rId4"/>
                <a:stretch>
                  <a:fillRect l="-400" t="-2066" r="-400" b="-578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208079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 Identification of Offloading Candidates</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Identification of Offloading Candidates</a:t>
            </a:r>
          </a:p>
        </p:txBody>
      </p:sp>
      <p:sp>
        <p:nvSpPr>
          <p:cNvPr id="6" name="TextBox 2">
            <a:extLst>
              <a:ext uri="{FF2B5EF4-FFF2-40B4-BE49-F238E27FC236}">
                <a16:creationId xmlns:a16="http://schemas.microsoft.com/office/drawing/2014/main" xmlns="" id="{41A074E2-711E-4E90-9497-8DFA7E8F9FBE}"/>
              </a:ext>
            </a:extLst>
          </p:cNvPr>
          <p:cNvSpPr txBox="1"/>
          <p:nvPr/>
        </p:nvSpPr>
        <p:spPr>
          <a:xfrm>
            <a:off x="-2" y="1376413"/>
            <a:ext cx="12192001" cy="1200329"/>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	In </a:t>
            </a:r>
            <a:r>
              <a:rPr lang="en-US" altLang="zh-CN" dirty="0">
                <a:latin typeface="Times New Roman" panose="02020603050405020304" pitchFamily="18" charset="0"/>
                <a:cs typeface="Times New Roman" panose="02020603050405020304" pitchFamily="18" charset="0"/>
              </a:rPr>
              <a:t>a GPU, threads are executed in lock-step warps, so </a:t>
            </a:r>
            <a:r>
              <a:rPr lang="en-US" altLang="zh-CN" dirty="0" smtClean="0">
                <a:latin typeface="Times New Roman" panose="02020603050405020304" pitchFamily="18" charset="0"/>
                <a:cs typeface="Times New Roman" panose="02020603050405020304" pitchFamily="18" charset="0"/>
              </a:rPr>
              <a:t>it is </a:t>
            </a:r>
            <a:r>
              <a:rPr lang="en-US" altLang="zh-CN" dirty="0">
                <a:latin typeface="Times New Roman" panose="02020603050405020304" pitchFamily="18" charset="0"/>
                <a:cs typeface="Times New Roman" panose="02020603050405020304" pitchFamily="18" charset="0"/>
              </a:rPr>
              <a:t>straightforward for the hardware to offload code </a:t>
            </a:r>
            <a:r>
              <a:rPr lang="en-US" altLang="zh-CN" dirty="0" smtClean="0">
                <a:latin typeface="Times New Roman" panose="02020603050405020304" pitchFamily="18" charset="0"/>
                <a:cs typeface="Times New Roman" panose="02020603050405020304" pitchFamily="18" charset="0"/>
              </a:rPr>
              <a:t>block instances </a:t>
            </a:r>
            <a:r>
              <a:rPr lang="en-US" altLang="zh-CN" dirty="0">
                <a:latin typeface="Times New Roman" panose="02020603050405020304" pitchFamily="18" charset="0"/>
                <a:cs typeface="Times New Roman" panose="02020603050405020304" pitchFamily="18" charset="0"/>
              </a:rPr>
              <a:t>at the granularity of a warp as opposed to the </a:t>
            </a:r>
            <a:r>
              <a:rPr lang="en-US" altLang="zh-CN" dirty="0" smtClean="0">
                <a:latin typeface="Times New Roman" panose="02020603050405020304" pitchFamily="18" charset="0"/>
                <a:cs typeface="Times New Roman" panose="02020603050405020304" pitchFamily="18" charset="0"/>
              </a:rPr>
              <a:t>granularity </a:t>
            </a:r>
            <a:r>
              <a:rPr lang="en-US" altLang="zh-CN" dirty="0">
                <a:latin typeface="Times New Roman" panose="02020603050405020304" pitchFamily="18" charset="0"/>
                <a:cs typeface="Times New Roman" panose="02020603050405020304" pitchFamily="18" charset="0"/>
              </a:rPr>
              <a:t>of a single thread. </a:t>
            </a:r>
            <a:r>
              <a:rPr lang="en-US" altLang="zh-CN" dirty="0" smtClean="0">
                <a:latin typeface="Times New Roman" panose="02020603050405020304" pitchFamily="18" charset="0"/>
                <a:cs typeface="Times New Roman" panose="02020603050405020304" pitchFamily="18" charset="0"/>
              </a:rPr>
              <a:t>In reality</a:t>
            </a:r>
            <a:r>
              <a:rPr lang="en-US" altLang="zh-CN" dirty="0">
                <a:latin typeface="Times New Roman" panose="02020603050405020304" pitchFamily="18" charset="0"/>
                <a:cs typeface="Times New Roman" panose="02020603050405020304" pitchFamily="18" charset="0"/>
              </a:rPr>
              <a:t>, loads and stores are coalesced by the load-store unit </a:t>
            </a:r>
            <a:r>
              <a:rPr lang="en-US" altLang="zh-CN" dirty="0" smtClean="0">
                <a:latin typeface="Times New Roman" panose="02020603050405020304" pitchFamily="18" charset="0"/>
                <a:cs typeface="Times New Roman" panose="02020603050405020304" pitchFamily="18" charset="0"/>
              </a:rPr>
              <a:t>and caches</a:t>
            </a:r>
            <a:r>
              <a:rPr lang="en-US" altLang="zh-CN" dirty="0">
                <a:latin typeface="Times New Roman" panose="02020603050405020304" pitchFamily="18" charset="0"/>
                <a:cs typeface="Times New Roman" panose="02020603050405020304" pitchFamily="18" charset="0"/>
              </a:rPr>
              <a:t>. Furthermore, for loads, the sizes of address and </a:t>
            </a:r>
            <a:r>
              <a:rPr lang="en-US" altLang="zh-CN" dirty="0" smtClean="0">
                <a:latin typeface="Times New Roman" panose="02020603050405020304" pitchFamily="18" charset="0"/>
                <a:cs typeface="Times New Roman" panose="02020603050405020304" pitchFamily="18" charset="0"/>
              </a:rPr>
              <a:t>data are </a:t>
            </a:r>
            <a:r>
              <a:rPr lang="en-US" altLang="zh-CN" dirty="0">
                <a:latin typeface="Times New Roman" panose="02020603050405020304" pitchFamily="18" charset="0"/>
                <a:cs typeface="Times New Roman" panose="02020603050405020304" pitchFamily="18" charset="0"/>
              </a:rPr>
              <a:t>different because data is fetched at cache line </a:t>
            </a:r>
            <a:r>
              <a:rPr lang="en-US" altLang="zh-CN" dirty="0" smtClean="0">
                <a:latin typeface="Times New Roman" panose="02020603050405020304" pitchFamily="18" charset="0"/>
                <a:cs typeface="Times New Roman" panose="02020603050405020304" pitchFamily="18" charset="0"/>
              </a:rPr>
              <a:t>granularity. To </a:t>
            </a:r>
            <a:r>
              <a:rPr lang="en-US" altLang="zh-CN" dirty="0">
                <a:latin typeface="Times New Roman" panose="02020603050405020304" pitchFamily="18" charset="0"/>
                <a:cs typeface="Times New Roman" panose="02020603050405020304" pitchFamily="18" charset="0"/>
              </a:rPr>
              <a:t>address these issues, we estimate the bandwidth </a:t>
            </a:r>
            <a:r>
              <a:rPr lang="en-US" altLang="zh-CN" dirty="0" smtClean="0">
                <a:latin typeface="Times New Roman" panose="02020603050405020304" pitchFamily="18" charset="0"/>
                <a:cs typeface="Times New Roman" panose="02020603050405020304" pitchFamily="18" charset="0"/>
              </a:rPr>
              <a:t>change at </a:t>
            </a:r>
            <a:r>
              <a:rPr lang="en-US" altLang="zh-CN" dirty="0">
                <a:latin typeface="Times New Roman" panose="02020603050405020304" pitchFamily="18" charset="0"/>
                <a:cs typeface="Times New Roman" panose="02020603050405020304" pitchFamily="18" charset="0"/>
              </a:rPr>
              <a:t>warp granularity as follows: </a:t>
            </a:r>
            <a:r>
              <a:rPr lang="en-US" altLang="zh-CN" b="1" dirty="0" smtClean="0">
                <a:latin typeface="Times New Roman" panose="02020603050405020304" pitchFamily="18" charset="0"/>
                <a:cs typeface="Times New Roman" panose="02020603050405020304" pitchFamily="18" charset="0"/>
              </a:rPr>
              <a:t>		</a:t>
            </a:r>
            <a:endParaRPr lang="en-US" altLang="zh-CN"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 name="矩形 1"/>
              <p:cNvSpPr/>
              <p:nvPr/>
            </p:nvSpPr>
            <p:spPr>
              <a:xfrm>
                <a:off x="0" y="3993171"/>
                <a:ext cx="12192000" cy="2031325"/>
              </a:xfrm>
              <a:prstGeom prst="rect">
                <a:avLst/>
              </a:prstGeom>
            </p:spPr>
            <p:txBody>
              <a:bodyPr wrap="square">
                <a:spAutoFit/>
              </a:bodyPr>
              <a:lstStyle/>
              <a:p>
                <a:pPr algn="just"/>
                <a:r>
                  <a:rPr lang="en-US" altLang="zh-CN" dirty="0" smtClean="0"/>
                  <a:t>	</a:t>
                </a:r>
                <a:r>
                  <a:rPr lang="en-US" altLang="zh-CN" kern="0" dirty="0">
                    <a:latin typeface="Times New Roman" panose="02020603050405020304" pitchFamily="18" charset="0"/>
                    <a:cs typeface="Times New Roman" panose="02020603050405020304" pitchFamily="18" charset="0"/>
                  </a:rPr>
                  <a:t>In </a:t>
                </a:r>
                <a:r>
                  <a:rPr lang="en-US" altLang="zh-CN" kern="0" dirty="0" smtClean="0">
                    <a:latin typeface="Times New Roman" panose="02020603050405020304" pitchFamily="18" charset="0"/>
                    <a:cs typeface="Times New Roman" panose="02020603050405020304" pitchFamily="18" charset="0"/>
                  </a:rPr>
                  <a:t>Equations (</a:t>
                </a:r>
                <a:r>
                  <a:rPr lang="en-US" altLang="zh-CN" kern="0" dirty="0">
                    <a:latin typeface="Times New Roman" panose="02020603050405020304" pitchFamily="18" charset="0"/>
                    <a:cs typeface="Times New Roman" panose="02020603050405020304" pitchFamily="18" charset="0"/>
                  </a:rPr>
                  <a:t>3</a:t>
                </a:r>
                <a:r>
                  <a:rPr lang="en-US" altLang="zh-CN" kern="0" dirty="0" smtClean="0">
                    <a:latin typeface="Times New Roman" panose="02020603050405020304" pitchFamily="18" charset="0"/>
                    <a:cs typeface="Times New Roman" panose="02020603050405020304" pitchFamily="18" charset="0"/>
                  </a:rPr>
                  <a:t>) and (4),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b="0" i="1" kern="0" smtClean="0">
                            <a:latin typeface="Cambria Math"/>
                            <a:cs typeface="Times New Roman" panose="02020603050405020304" pitchFamily="18" charset="0"/>
                          </a:rPr>
                          <m:t>𝑆</m:t>
                        </m:r>
                      </m:e>
                      <m:sub>
                        <m:r>
                          <a:rPr lang="en-US" altLang="zh-CN" b="0" i="1" kern="0" smtClean="0">
                            <a:latin typeface="Cambria Math"/>
                            <a:cs typeface="Times New Roman" panose="02020603050405020304" pitchFamily="18" charset="0"/>
                          </a:rPr>
                          <m:t>𝑊</m:t>
                        </m:r>
                      </m:sub>
                    </m:sSub>
                  </m:oMath>
                </a14:m>
                <a:r>
                  <a:rPr lang="en-US" altLang="zh-CN" kern="0" dirty="0" smtClean="0">
                    <a:latin typeface="Times New Roman" panose="02020603050405020304" pitchFamily="18" charset="0"/>
                    <a:cs typeface="Times New Roman" panose="02020603050405020304" pitchFamily="18" charset="0"/>
                  </a:rPr>
                  <a:t> is </a:t>
                </a:r>
                <a:r>
                  <a:rPr lang="en-US" altLang="zh-CN" kern="0" dirty="0">
                    <a:latin typeface="Times New Roman" panose="02020603050405020304" pitchFamily="18" charset="0"/>
                    <a:cs typeface="Times New Roman" panose="02020603050405020304" pitchFamily="18" charset="0"/>
                  </a:rPr>
                  <a:t>the size of a warp (e.g. </a:t>
                </a:r>
                <a:r>
                  <a:rPr lang="en-US" altLang="zh-CN" kern="0" dirty="0" smtClean="0">
                    <a:latin typeface="Times New Roman" panose="02020603050405020304" pitchFamily="18" charset="0"/>
                    <a:cs typeface="Times New Roman" panose="02020603050405020304" pitchFamily="18" charset="0"/>
                  </a:rPr>
                  <a:t>32) and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𝑆</m:t>
                        </m:r>
                      </m:e>
                      <m:sub>
                        <m:r>
                          <a:rPr lang="en-US" altLang="zh-CN" b="0" i="1" kern="0" smtClean="0">
                            <a:latin typeface="Cambria Math"/>
                            <a:cs typeface="Times New Roman" panose="02020603050405020304" pitchFamily="18" charset="0"/>
                          </a:rPr>
                          <m:t>𝐶</m:t>
                        </m:r>
                      </m:sub>
                    </m:sSub>
                    <m:r>
                      <a:rPr lang="en-US" altLang="zh-CN" i="1" kern="0">
                        <a:latin typeface="Cambria Math"/>
                        <a:cs typeface="Times New Roman" panose="02020603050405020304" pitchFamily="18" charset="0"/>
                      </a:rPr>
                      <m:t> </m:t>
                    </m:r>
                    <m:r>
                      <a:rPr lang="en-US" altLang="zh-CN" b="0" i="1" kern="0" smtClean="0">
                        <a:latin typeface="Cambria Math"/>
                        <a:cs typeface="Times New Roman" panose="02020603050405020304" pitchFamily="18" charset="0"/>
                      </a:rPr>
                      <m:t> </m:t>
                    </m:r>
                  </m:oMath>
                </a14:m>
                <a:r>
                  <a:rPr lang="en-US" altLang="zh-CN" kern="0" dirty="0" smtClean="0">
                    <a:latin typeface="Times New Roman" panose="02020603050405020304" pitchFamily="18" charset="0"/>
                    <a:cs typeface="Times New Roman" panose="02020603050405020304" pitchFamily="18" charset="0"/>
                  </a:rPr>
                  <a:t>is </a:t>
                </a:r>
                <a:r>
                  <a:rPr lang="en-US" altLang="zh-CN" kern="0" dirty="0">
                    <a:latin typeface="Times New Roman" panose="02020603050405020304" pitchFamily="18" charset="0"/>
                    <a:cs typeface="Times New Roman" panose="02020603050405020304" pitchFamily="18" charset="0"/>
                  </a:rPr>
                  <a:t>the ratio of the cache line size to the address </a:t>
                </a:r>
                <a:r>
                  <a:rPr lang="en-US" altLang="zh-CN" kern="0" dirty="0" smtClean="0">
                    <a:latin typeface="Times New Roman" panose="02020603050405020304" pitchFamily="18" charset="0"/>
                    <a:cs typeface="Times New Roman" panose="02020603050405020304" pitchFamily="18" charset="0"/>
                  </a:rPr>
                  <a:t>size (e.g</a:t>
                </a:r>
                <a:r>
                  <a:rPr lang="en-US" altLang="zh-CN" kern="0" dirty="0">
                    <a:latin typeface="Times New Roman" panose="02020603050405020304" pitchFamily="18" charset="0"/>
                    <a:cs typeface="Times New Roman" panose="02020603050405020304" pitchFamily="18" charset="0"/>
                  </a:rPr>
                  <a:t>. 32 for 128B cache lines and 4B addresses</a:t>
                </a:r>
                <a:r>
                  <a:rPr lang="en-US" altLang="zh-CN" kern="0" dirty="0" smtClean="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b="0" i="1" kern="0" smtClean="0">
                            <a:latin typeface="Cambria Math"/>
                            <a:cs typeface="Times New Roman" panose="02020603050405020304" pitchFamily="18" charset="0"/>
                          </a:rPr>
                          <m:t>𝐶𝑜𝑎𝑙</m:t>
                        </m:r>
                      </m:e>
                      <m:sub>
                        <m:r>
                          <a:rPr lang="en-US" altLang="zh-CN" b="0" i="1" kern="0" smtClean="0">
                            <a:latin typeface="Cambria Math"/>
                            <a:cs typeface="Times New Roman" panose="02020603050405020304" pitchFamily="18" charset="0"/>
                          </a:rPr>
                          <m:t>𝐿𝐷</m:t>
                        </m:r>
                      </m:sub>
                    </m:sSub>
                  </m:oMath>
                </a14:m>
                <a:r>
                  <a:rPr lang="en-US" altLang="zh-CN" kern="0" dirty="0" smtClean="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𝐶𝑜𝑎𝑙</m:t>
                        </m:r>
                      </m:e>
                      <m:sub>
                        <m:r>
                          <a:rPr lang="en-US" altLang="zh-CN" b="0" i="1" kern="0" smtClean="0">
                            <a:latin typeface="Cambria Math"/>
                            <a:cs typeface="Times New Roman" panose="02020603050405020304" pitchFamily="18" charset="0"/>
                          </a:rPr>
                          <m:t>𝑆𝑇</m:t>
                        </m:r>
                      </m:sub>
                    </m:sSub>
                    <m:r>
                      <a:rPr lang="en-US" altLang="zh-CN" i="1" kern="0">
                        <a:latin typeface="Cambria Math"/>
                        <a:cs typeface="Times New Roman" panose="02020603050405020304" pitchFamily="18" charset="0"/>
                      </a:rPr>
                      <m:t> </m:t>
                    </m:r>
                  </m:oMath>
                </a14:m>
                <a:r>
                  <a:rPr lang="en-US" altLang="zh-CN" kern="0" dirty="0" smtClean="0">
                    <a:latin typeface="Times New Roman" panose="02020603050405020304" pitchFamily="18" charset="0"/>
                    <a:cs typeface="Times New Roman" panose="02020603050405020304" pitchFamily="18" charset="0"/>
                  </a:rPr>
                  <a:t> are </a:t>
                </a:r>
                <a:r>
                  <a:rPr lang="en-US" altLang="zh-CN" kern="0" dirty="0">
                    <a:latin typeface="Times New Roman" panose="02020603050405020304" pitchFamily="18" charset="0"/>
                    <a:cs typeface="Times New Roman" panose="02020603050405020304" pitchFamily="18" charset="0"/>
                  </a:rPr>
                  <a:t>the average coalescing ratios for loads </a:t>
                </a:r>
                <a:r>
                  <a:rPr lang="en-US" altLang="zh-CN" kern="0" dirty="0" smtClean="0">
                    <a:latin typeface="Times New Roman" panose="02020603050405020304" pitchFamily="18" charset="0"/>
                    <a:cs typeface="Times New Roman" panose="02020603050405020304" pitchFamily="18" charset="0"/>
                  </a:rPr>
                  <a:t>and stores </a:t>
                </a:r>
                <a:r>
                  <a:rPr lang="en-US" altLang="zh-CN" kern="0" dirty="0">
                    <a:latin typeface="Times New Roman" panose="02020603050405020304" pitchFamily="18" charset="0"/>
                    <a:cs typeface="Times New Roman" panose="02020603050405020304" pitchFamily="18" charset="0"/>
                  </a:rPr>
                  <a:t>respectively. For example, if all loads in a warp can </a:t>
                </a:r>
                <a:r>
                  <a:rPr lang="en-US" altLang="zh-CN" kern="0" dirty="0" smtClean="0">
                    <a:latin typeface="Times New Roman" panose="02020603050405020304" pitchFamily="18" charset="0"/>
                    <a:cs typeface="Times New Roman" panose="02020603050405020304" pitchFamily="18" charset="0"/>
                  </a:rPr>
                  <a:t>be coalesced </a:t>
                </a:r>
                <a:r>
                  <a:rPr lang="en-US" altLang="zh-CN" kern="0" dirty="0">
                    <a:latin typeface="Times New Roman" panose="02020603050405020304" pitchFamily="18" charset="0"/>
                    <a:cs typeface="Times New Roman" panose="02020603050405020304" pitchFamily="18" charset="0"/>
                  </a:rPr>
                  <a:t>into two cache line accesses on average</a:t>
                </a:r>
                <a:r>
                  <a:rPr lang="en-US" altLang="zh-CN" kern="0" dirty="0" smtClean="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𝐶𝑜𝑎𝑙</m:t>
                        </m:r>
                      </m:e>
                      <m:sub>
                        <m:r>
                          <a:rPr lang="en-US" altLang="zh-CN" i="1" kern="0">
                            <a:latin typeface="Cambria Math"/>
                            <a:cs typeface="Times New Roman" panose="02020603050405020304" pitchFamily="18" charset="0"/>
                          </a:rPr>
                          <m:t>𝐿𝐷</m:t>
                        </m:r>
                      </m:sub>
                    </m:sSub>
                    <m:r>
                      <a:rPr lang="en-US" altLang="zh-CN" i="1" kern="0">
                        <a:latin typeface="Cambria Math"/>
                        <a:cs typeface="Times New Roman" panose="02020603050405020304" pitchFamily="18" charset="0"/>
                      </a:rPr>
                      <m:t> </m:t>
                    </m:r>
                  </m:oMath>
                </a14:m>
                <a:r>
                  <a:rPr lang="en-US" altLang="zh-CN" kern="0" dirty="0">
                    <a:latin typeface="Times New Roman" panose="02020603050405020304" pitchFamily="18" charset="0"/>
                    <a:cs typeface="Times New Roman" panose="02020603050405020304" pitchFamily="18" charset="0"/>
                  </a:rPr>
                  <a:t>is 2. Also</a:t>
                </a:r>
                <a:r>
                  <a:rPr lang="en-US" altLang="zh-CN" kern="0" dirty="0" smtClean="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b="0" i="1" kern="0" smtClean="0">
                            <a:latin typeface="Cambria Math"/>
                            <a:cs typeface="Times New Roman" panose="02020603050405020304" pitchFamily="18" charset="0"/>
                          </a:rPr>
                          <m:t>𝑀𝑖𝑠𝑠</m:t>
                        </m:r>
                      </m:e>
                      <m:sub>
                        <m:r>
                          <a:rPr lang="en-US" altLang="zh-CN" i="1" kern="0">
                            <a:latin typeface="Cambria Math"/>
                            <a:cs typeface="Times New Roman" panose="02020603050405020304" pitchFamily="18" charset="0"/>
                          </a:rPr>
                          <m:t>𝐿𝐷</m:t>
                        </m:r>
                      </m:sub>
                    </m:sSub>
                    <m:r>
                      <a:rPr lang="en-US" altLang="zh-CN" i="1" kern="0">
                        <a:latin typeface="Cambria Math"/>
                        <a:cs typeface="Times New Roman" panose="02020603050405020304" pitchFamily="18" charset="0"/>
                      </a:rPr>
                      <m:t> </m:t>
                    </m:r>
                    <m:r>
                      <a:rPr lang="en-US" altLang="zh-CN" b="0" i="1" kern="0" smtClean="0">
                        <a:latin typeface="Cambria Math"/>
                        <a:cs typeface="Times New Roman" panose="02020603050405020304" pitchFamily="18" charset="0"/>
                      </a:rPr>
                      <m:t> </m:t>
                    </m:r>
                  </m:oMath>
                </a14:m>
                <a:r>
                  <a:rPr lang="en-US" altLang="zh-CN" kern="0" dirty="0">
                    <a:latin typeface="Times New Roman" panose="02020603050405020304" pitchFamily="18" charset="0"/>
                    <a:cs typeface="Times New Roman" panose="02020603050405020304" pitchFamily="18" charset="0"/>
                  </a:rPr>
                  <a:t>is the cache miss rate for loads </a:t>
                </a:r>
                <a:r>
                  <a:rPr lang="en-US" altLang="zh-CN" kern="0" dirty="0" smtClean="0">
                    <a:latin typeface="Times New Roman" panose="02020603050405020304" pitchFamily="18" charset="0"/>
                    <a:cs typeface="Times New Roman" panose="02020603050405020304" pitchFamily="18" charset="0"/>
                  </a:rPr>
                  <a:t>. However</a:t>
                </a:r>
                <a:r>
                  <a:rPr lang="en-US" altLang="zh-CN" kern="0" dirty="0">
                    <a:latin typeface="Times New Roman" panose="02020603050405020304" pitchFamily="18" charset="0"/>
                    <a:cs typeface="Times New Roman" panose="02020603050405020304" pitchFamily="18" charset="0"/>
                  </a:rPr>
                  <a:t>, the </a:t>
                </a:r>
                <a:r>
                  <a:rPr lang="en-US" altLang="zh-CN" kern="0" dirty="0" smtClean="0">
                    <a:latin typeface="Times New Roman" panose="02020603050405020304" pitchFamily="18" charset="0"/>
                    <a:cs typeface="Times New Roman" panose="02020603050405020304" pitchFamily="18" charset="0"/>
                  </a:rPr>
                  <a:t>compiler does </a:t>
                </a:r>
                <a:r>
                  <a:rPr lang="en-US" altLang="zh-CN" kern="0" dirty="0">
                    <a:latin typeface="Times New Roman" panose="02020603050405020304" pitchFamily="18" charset="0"/>
                    <a:cs typeface="Times New Roman" panose="02020603050405020304" pitchFamily="18" charset="0"/>
                  </a:rPr>
                  <a:t>not statically know coalescing ratios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𝐶𝑜𝑎𝑙</m:t>
                        </m:r>
                      </m:e>
                      <m:sub>
                        <m:r>
                          <a:rPr lang="en-US" altLang="zh-CN" i="1" kern="0">
                            <a:latin typeface="Cambria Math"/>
                            <a:cs typeface="Times New Roman" panose="02020603050405020304" pitchFamily="18" charset="0"/>
                          </a:rPr>
                          <m:t>𝐿𝐷</m:t>
                        </m:r>
                      </m:sub>
                    </m:sSub>
                  </m:oMath>
                </a14:m>
                <a:r>
                  <a:rPr lang="en-US" altLang="zh-CN" kern="0" dirty="0" smtClean="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𝐶𝑜𝑎𝑙</m:t>
                        </m:r>
                      </m:e>
                      <m:sub>
                        <m:r>
                          <a:rPr lang="en-US" altLang="zh-CN" i="1" kern="0">
                            <a:latin typeface="Cambria Math"/>
                            <a:cs typeface="Times New Roman" panose="02020603050405020304" pitchFamily="18" charset="0"/>
                          </a:rPr>
                          <m:t>𝑆𝑇</m:t>
                        </m:r>
                      </m:sub>
                    </m:sSub>
                  </m:oMath>
                </a14:m>
                <a:r>
                  <a:rPr lang="en-US" altLang="zh-CN" kern="0" dirty="0">
                    <a:latin typeface="Times New Roman" panose="02020603050405020304" pitchFamily="18" charset="0"/>
                    <a:cs typeface="Times New Roman" panose="02020603050405020304" pitchFamily="18" charset="0"/>
                  </a:rPr>
                  <a:t>)</a:t>
                </a:r>
                <a:r>
                  <a:rPr lang="en-US" altLang="zh-CN" kern="0" dirty="0" smtClean="0">
                    <a:latin typeface="Times New Roman" panose="02020603050405020304" pitchFamily="18" charset="0"/>
                    <a:cs typeface="Times New Roman" panose="02020603050405020304" pitchFamily="18" charset="0"/>
                  </a:rPr>
                  <a:t> </a:t>
                </a:r>
                <a:r>
                  <a:rPr lang="en-US" altLang="zh-CN" kern="0" dirty="0">
                    <a:latin typeface="Times New Roman" panose="02020603050405020304" pitchFamily="18" charset="0"/>
                    <a:cs typeface="Times New Roman" panose="02020603050405020304" pitchFamily="18" charset="0"/>
                  </a:rPr>
                  <a:t>or cache miss rates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𝑀𝑖𝑠𝑠</m:t>
                        </m:r>
                      </m:e>
                      <m:sub>
                        <m:r>
                          <a:rPr lang="en-US" altLang="zh-CN" i="1" kern="0">
                            <a:latin typeface="Cambria Math"/>
                            <a:cs typeface="Times New Roman" panose="02020603050405020304" pitchFamily="18" charset="0"/>
                          </a:rPr>
                          <m:t>𝐿𝐷</m:t>
                        </m:r>
                      </m:sub>
                    </m:sSub>
                  </m:oMath>
                </a14:m>
                <a:r>
                  <a:rPr lang="en-US" altLang="zh-CN" kern="0" dirty="0">
                    <a:latin typeface="Times New Roman" panose="02020603050405020304" pitchFamily="18" charset="0"/>
                    <a:cs typeface="Times New Roman" panose="02020603050405020304" pitchFamily="18" charset="0"/>
                  </a:rPr>
                  <a:t>). </a:t>
                </a:r>
                <a:r>
                  <a:rPr lang="en-US" altLang="zh-CN" kern="0" dirty="0" smtClean="0">
                    <a:latin typeface="Times New Roman" panose="02020603050405020304" pitchFamily="18" charset="0"/>
                    <a:cs typeface="Times New Roman" panose="02020603050405020304" pitchFamily="18" charset="0"/>
                  </a:rPr>
                  <a:t>We assume </a:t>
                </a:r>
                <a:r>
                  <a:rPr lang="en-US" altLang="zh-CN" kern="0" dirty="0">
                    <a:latin typeface="Times New Roman" panose="02020603050405020304" pitchFamily="18" charset="0"/>
                    <a:cs typeface="Times New Roman" panose="02020603050405020304" pitchFamily="18" charset="0"/>
                  </a:rPr>
                  <a:t>all </a:t>
                </a:r>
                <a:r>
                  <a:rPr lang="en-US" altLang="zh-CN" kern="0" dirty="0" smtClean="0">
                    <a:latin typeface="Times New Roman" panose="02020603050405020304" pitchFamily="18" charset="0"/>
                    <a:cs typeface="Times New Roman" panose="02020603050405020304" pitchFamily="18" charset="0"/>
                  </a:rPr>
                  <a:t>memory instructions </a:t>
                </a:r>
                <a:r>
                  <a:rPr lang="en-US" altLang="zh-CN" kern="0" dirty="0">
                    <a:latin typeface="Times New Roman" panose="02020603050405020304" pitchFamily="18" charset="0"/>
                    <a:cs typeface="Times New Roman" panose="02020603050405020304" pitchFamily="18" charset="0"/>
                  </a:rPr>
                  <a:t>in a warp are perfectly coalesced so both </a:t>
                </a:r>
                <a:r>
                  <a:rPr lang="en-US" altLang="zh-CN" kern="0" dirty="0" smtClean="0">
                    <a:latin typeface="Times New Roman" panose="02020603050405020304" pitchFamily="18" charset="0"/>
                    <a:cs typeface="Times New Roman" panose="02020603050405020304" pitchFamily="18" charset="0"/>
                  </a:rPr>
                  <a:t>coalescing </a:t>
                </a:r>
                <a:r>
                  <a:rPr lang="en-US" altLang="zh-CN" kern="0" dirty="0">
                    <a:latin typeface="Times New Roman" panose="02020603050405020304" pitchFamily="18" charset="0"/>
                    <a:cs typeface="Times New Roman" panose="02020603050405020304" pitchFamily="18" charset="0"/>
                  </a:rPr>
                  <a:t>ratios are 1. Since GPU cache miss rates are usually </a:t>
                </a:r>
                <a:r>
                  <a:rPr lang="en-US" altLang="zh-CN" kern="0" dirty="0" smtClean="0">
                    <a:latin typeface="Times New Roman" panose="02020603050405020304" pitchFamily="18" charset="0"/>
                    <a:cs typeface="Times New Roman" panose="02020603050405020304" pitchFamily="18" charset="0"/>
                  </a:rPr>
                  <a:t>high, we </a:t>
                </a:r>
                <a:r>
                  <a:rPr lang="en-US" altLang="zh-CN" kern="0" dirty="0">
                    <a:latin typeface="Times New Roman" panose="02020603050405020304" pitchFamily="18" charset="0"/>
                    <a:cs typeface="Times New Roman" panose="02020603050405020304" pitchFamily="18" charset="0"/>
                  </a:rPr>
                  <a:t>choose an estimate of 50% </a:t>
                </a:r>
                <a:r>
                  <a:rPr lang="en-US" altLang="zh-CN" kern="0" dirty="0" smtClean="0">
                    <a:latin typeface="Times New Roman" panose="02020603050405020304" pitchFamily="18" charset="0"/>
                    <a:cs typeface="Times New Roman" panose="02020603050405020304" pitchFamily="18" charset="0"/>
                  </a:rPr>
                  <a:t>for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i="1" kern="0">
                            <a:latin typeface="Cambria Math"/>
                            <a:cs typeface="Times New Roman" panose="02020603050405020304" pitchFamily="18" charset="0"/>
                          </a:rPr>
                          <m:t>𝑀𝑖𝑠𝑠</m:t>
                        </m:r>
                      </m:e>
                      <m:sub>
                        <m:r>
                          <a:rPr lang="en-US" altLang="zh-CN" i="1" kern="0">
                            <a:latin typeface="Cambria Math"/>
                            <a:cs typeface="Times New Roman" panose="02020603050405020304" pitchFamily="18" charset="0"/>
                          </a:rPr>
                          <m:t>𝐿𝐷</m:t>
                        </m:r>
                      </m:sub>
                    </m:sSub>
                  </m:oMath>
                </a14:m>
                <a:r>
                  <a:rPr lang="en-US" altLang="zh-CN" kern="0" dirty="0">
                    <a:latin typeface="Times New Roman" panose="02020603050405020304" pitchFamily="18" charset="0"/>
                    <a:cs typeface="Times New Roman" panose="02020603050405020304" pitchFamily="18" charset="0"/>
                  </a:rPr>
                  <a:t>, close to the </a:t>
                </a:r>
                <a:r>
                  <a:rPr lang="en-US" altLang="zh-CN" kern="0" dirty="0" smtClean="0">
                    <a:latin typeface="Times New Roman" panose="02020603050405020304" pitchFamily="18" charset="0"/>
                    <a:cs typeface="Times New Roman" panose="02020603050405020304" pitchFamily="18" charset="0"/>
                  </a:rPr>
                  <a:t>GPU cache </a:t>
                </a:r>
                <a:r>
                  <a:rPr lang="en-US" altLang="zh-CN" kern="0" dirty="0">
                    <a:latin typeface="Times New Roman" panose="02020603050405020304" pitchFamily="18" charset="0"/>
                    <a:cs typeface="Times New Roman" panose="02020603050405020304" pitchFamily="18" charset="0"/>
                  </a:rPr>
                  <a:t>miss rates reported by prior works on a wide range </a:t>
                </a:r>
                <a:r>
                  <a:rPr lang="en-US" altLang="zh-CN" kern="0" dirty="0" smtClean="0">
                    <a:latin typeface="Times New Roman" panose="02020603050405020304" pitchFamily="18" charset="0"/>
                    <a:cs typeface="Times New Roman" panose="02020603050405020304" pitchFamily="18" charset="0"/>
                  </a:rPr>
                  <a:t>of workloads.</a:t>
                </a:r>
                <a:endParaRPr lang="zh-CN" altLang="en-US" kern="0" dirty="0">
                  <a:latin typeface="Times New Roman" panose="02020603050405020304" pitchFamily="18" charset="0"/>
                  <a:cs typeface="Times New Roman" panose="02020603050405020304" pitchFamily="18" charset="0"/>
                </a:endParaRPr>
              </a:p>
            </p:txBody>
          </p:sp>
        </mc:Choice>
        <mc:Fallback xmlns="">
          <p:sp>
            <p:nvSpPr>
              <p:cNvPr id="2" name="矩形 1"/>
              <p:cNvSpPr>
                <a:spLocks noRot="1" noChangeAspect="1" noMove="1" noResize="1" noEditPoints="1" noAdjustHandles="1" noChangeArrowheads="1" noChangeShapeType="1" noTextEdit="1"/>
              </p:cNvSpPr>
              <p:nvPr/>
            </p:nvSpPr>
            <p:spPr>
              <a:xfrm>
                <a:off x="0" y="3993171"/>
                <a:ext cx="12192000" cy="2031325"/>
              </a:xfrm>
              <a:prstGeom prst="rect">
                <a:avLst/>
              </a:prstGeom>
              <a:blipFill rotWithShape="1">
                <a:blip r:embed="rId3"/>
                <a:stretch>
                  <a:fillRect l="-400" t="-1502" r="-400" b="-3904"/>
                </a:stretch>
              </a:blipFill>
            </p:spPr>
            <p:txBody>
              <a:bodyPr/>
              <a:lstStyle/>
              <a:p>
                <a:r>
                  <a:rPr lang="zh-CN" altLang="en-US">
                    <a:noFill/>
                  </a:rPr>
                  <a:t> </a:t>
                </a:r>
              </a:p>
            </p:txBody>
          </p:sp>
        </mc:Fallback>
      </mc:AlternateContent>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3168" y="2702577"/>
            <a:ext cx="5229225" cy="1114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6000" y="2951814"/>
            <a:ext cx="4408488" cy="615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燕尾形箭头 4"/>
          <p:cNvSpPr/>
          <p:nvPr/>
        </p:nvSpPr>
        <p:spPr>
          <a:xfrm>
            <a:off x="5392218" y="3105801"/>
            <a:ext cx="587229" cy="307975"/>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14916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Calibri" panose="020F0502020204030204" pitchFamily="34" charset="0"/>
                <a:cs typeface="Calibri" panose="020F0502020204030204" pitchFamily="34" charset="0"/>
              </a:rPr>
              <a:t>Technique —— Identification of Offloading Candidates</a:t>
            </a:r>
            <a:endParaRPr lang="zh-CN" altLang="en-US" b="1" dirty="0">
              <a:latin typeface="Arial" panose="020B0604020202020204" pitchFamily="34" charset="0"/>
              <a:cs typeface="Arial" panose="020B0604020202020204" pitchFamily="34" charset="0"/>
            </a:endParaRPr>
          </a:p>
        </p:txBody>
      </p:sp>
      <p:sp>
        <p:nvSpPr>
          <p:cNvPr id="3" name="TextBox 2"/>
          <p:cNvSpPr txBox="1"/>
          <p:nvPr/>
        </p:nvSpPr>
        <p:spPr>
          <a:xfrm>
            <a:off x="0" y="914749"/>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Offloading candidate block identification</a:t>
            </a:r>
          </a:p>
        </p:txBody>
      </p:sp>
      <mc:AlternateContent xmlns:mc="http://schemas.openxmlformats.org/markup-compatibility/2006" xmlns:a14="http://schemas.microsoft.com/office/drawing/2010/main">
        <mc:Choice Requires="a14">
          <p:sp>
            <p:nvSpPr>
              <p:cNvPr id="6" name="TextBox 2">
                <a:extLst>
                  <a:ext uri="{FF2B5EF4-FFF2-40B4-BE49-F238E27FC236}">
                    <a16:creationId xmlns:a16="http://schemas.microsoft.com/office/drawing/2014/main" xmlns="" id="{41A074E2-711E-4E90-9497-8DFA7E8F9FBE}"/>
                  </a:ext>
                </a:extLst>
              </p:cNvPr>
              <p:cNvSpPr txBox="1"/>
              <p:nvPr/>
            </p:nvSpPr>
            <p:spPr>
              <a:xfrm>
                <a:off x="-5" y="1369346"/>
                <a:ext cx="12192001" cy="1200329"/>
              </a:xfrm>
              <a:prstGeom prst="rect">
                <a:avLst/>
              </a:prstGeom>
              <a:noFill/>
            </p:spPr>
            <p:txBody>
              <a:bodyPr wrap="square" rtlCol="0">
                <a:spAutoFit/>
              </a:bodyPr>
              <a:lstStyle/>
              <a:p>
                <a:pPr marL="0" lvl="1" algn="just">
                  <a:buSzPct val="60000"/>
                </a:pPr>
                <a:r>
                  <a:rPr lang="en-US" altLang="zh-CN" dirty="0" smtClean="0">
                    <a:latin typeface="Times New Roman" panose="02020603050405020304" pitchFamily="18" charset="0"/>
                    <a:cs typeface="Times New Roman" panose="02020603050405020304" pitchFamily="18" charset="0"/>
                  </a:rPr>
                  <a:t>	The compiler </a:t>
                </a:r>
                <a:r>
                  <a:rPr lang="en-US" altLang="zh-CN" dirty="0">
                    <a:latin typeface="Times New Roman" panose="02020603050405020304" pitchFamily="18" charset="0"/>
                    <a:cs typeface="Times New Roman" panose="02020603050405020304" pitchFamily="18" charset="0"/>
                  </a:rPr>
                  <a:t>identifies an instruction block as a potential </a:t>
                </a:r>
                <a:r>
                  <a:rPr lang="en-US" altLang="zh-CN" dirty="0" smtClean="0">
                    <a:latin typeface="Times New Roman" panose="02020603050405020304" pitchFamily="18" charset="0"/>
                    <a:cs typeface="Times New Roman" panose="02020603050405020304" pitchFamily="18" charset="0"/>
                  </a:rPr>
                  <a:t>offloading </a:t>
                </a:r>
                <a:r>
                  <a:rPr lang="en-US" altLang="zh-CN" dirty="0">
                    <a:latin typeface="Times New Roman" panose="02020603050405020304" pitchFamily="18" charset="0"/>
                    <a:cs typeface="Times New Roman" panose="02020603050405020304" pitchFamily="18" charset="0"/>
                  </a:rPr>
                  <a:t>candidate if the total estimated change in </a:t>
                </a:r>
                <a:r>
                  <a:rPr lang="en-US" altLang="zh-CN" dirty="0" smtClean="0">
                    <a:latin typeface="Times New Roman" panose="02020603050405020304" pitchFamily="18" charset="0"/>
                    <a:cs typeface="Times New Roman" panose="02020603050405020304" pitchFamily="18" charset="0"/>
                  </a:rPr>
                  <a:t>bandwidth as </a:t>
                </a:r>
                <a:r>
                  <a:rPr lang="en-US" altLang="zh-CN" dirty="0">
                    <a:latin typeface="Times New Roman" panose="02020603050405020304" pitchFamily="18" charset="0"/>
                    <a:cs typeface="Times New Roman" panose="02020603050405020304" pitchFamily="18" charset="0"/>
                  </a:rPr>
                  <a:t>a result of offloading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b="0" i="1" kern="0" smtClean="0">
                            <a:latin typeface="Cambria Math"/>
                            <a:cs typeface="Times New Roman" panose="02020603050405020304" pitchFamily="18" charset="0"/>
                          </a:rPr>
                          <m:t>𝐵𝑊</m:t>
                        </m:r>
                      </m:e>
                      <m:sub>
                        <m:r>
                          <a:rPr lang="en-US" altLang="zh-CN" i="1" kern="0">
                            <a:latin typeface="Cambria Math"/>
                            <a:cs typeface="Times New Roman" panose="02020603050405020304" pitchFamily="18" charset="0"/>
                          </a:rPr>
                          <m:t>𝑇𝑋</m:t>
                        </m:r>
                      </m:sub>
                    </m:sSub>
                    <m:r>
                      <a:rPr lang="en-US" altLang="zh-CN" i="1" kern="0">
                        <a:latin typeface="Cambria Math"/>
                        <a:cs typeface="Times New Roman" panose="02020603050405020304" pitchFamily="18" charset="0"/>
                      </a:rPr>
                      <m:t> </m:t>
                    </m:r>
                  </m:oMath>
                </a14:m>
                <a:r>
                  <a:rPr lang="en-US" altLang="zh-CN" dirty="0" smtClean="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i="1" kern="0">
                            <a:latin typeface="Cambria Math"/>
                            <a:cs typeface="Times New Roman" panose="02020603050405020304" pitchFamily="18" charset="0"/>
                          </a:rPr>
                        </m:ctrlPr>
                      </m:sSubPr>
                      <m:e>
                        <m:r>
                          <a:rPr lang="en-US" altLang="zh-CN" b="0" i="1" kern="0" smtClean="0">
                            <a:latin typeface="Cambria Math"/>
                            <a:cs typeface="Times New Roman" panose="02020603050405020304" pitchFamily="18" charset="0"/>
                          </a:rPr>
                          <m:t>𝐵𝑊</m:t>
                        </m:r>
                      </m:e>
                      <m:sub>
                        <m:r>
                          <a:rPr lang="en-US" altLang="zh-CN" i="1" kern="0">
                            <a:latin typeface="Cambria Math"/>
                            <a:cs typeface="Times New Roman" panose="02020603050405020304" pitchFamily="18" charset="0"/>
                          </a:rPr>
                          <m:t>𝑅𝑋</m:t>
                        </m:r>
                      </m:sub>
                    </m:sSub>
                    <m:r>
                      <a:rPr lang="en-US" altLang="zh-CN" i="1" kern="0">
                        <a:latin typeface="Cambria Math"/>
                        <a:cs typeface="Times New Roman" panose="02020603050405020304" pitchFamily="18" charset="0"/>
                      </a:rPr>
                      <m:t> </m:t>
                    </m:r>
                  </m:oMath>
                </a14:m>
                <a:r>
                  <a:rPr lang="en-US" altLang="zh-CN" dirty="0" smtClean="0">
                    <a:latin typeface="Times New Roman" panose="02020603050405020304" pitchFamily="18" charset="0"/>
                    <a:cs typeface="Times New Roman" panose="02020603050405020304" pitchFamily="18" charset="0"/>
                  </a:rPr>
                  <a:t>of Equations (3) and (4</a:t>
                </a:r>
                <a:r>
                  <a:rPr lang="en-US" altLang="zh-CN" dirty="0">
                    <a:latin typeface="Times New Roman" panose="02020603050405020304" pitchFamily="18" charset="0"/>
                    <a:cs typeface="Times New Roman" panose="02020603050405020304" pitchFamily="18" charset="0"/>
                  </a:rPr>
                  <a:t>)) is negative. This means the benefits of offloading </a:t>
                </a:r>
                <a:r>
                  <a:rPr lang="en-US" altLang="zh-CN" dirty="0" smtClean="0">
                    <a:latin typeface="Times New Roman" panose="02020603050405020304" pitchFamily="18" charset="0"/>
                    <a:cs typeface="Times New Roman" panose="02020603050405020304" pitchFamily="18" charset="0"/>
                  </a:rPr>
                  <a:t>that candidate </a:t>
                </a:r>
                <a:r>
                  <a:rPr lang="en-US" altLang="zh-CN" dirty="0">
                    <a:latin typeface="Times New Roman" panose="02020603050405020304" pitchFamily="18" charset="0"/>
                    <a:cs typeface="Times New Roman" panose="02020603050405020304" pitchFamily="18" charset="0"/>
                  </a:rPr>
                  <a:t>outweigh the costs and thus offloading is </a:t>
                </a:r>
                <a:r>
                  <a:rPr lang="en-US" altLang="zh-CN" dirty="0" smtClean="0">
                    <a:latin typeface="Times New Roman" panose="02020603050405020304" pitchFamily="18" charset="0"/>
                    <a:cs typeface="Times New Roman" panose="02020603050405020304" pitchFamily="18" charset="0"/>
                  </a:rPr>
                  <a:t>expected to </a:t>
                </a:r>
                <a:r>
                  <a:rPr lang="en-US" altLang="zh-CN" dirty="0">
                    <a:latin typeface="Times New Roman" panose="02020603050405020304" pitchFamily="18" charset="0"/>
                    <a:cs typeface="Times New Roman" panose="02020603050405020304" pitchFamily="18" charset="0"/>
                  </a:rPr>
                  <a:t>save overall memory bandwidth. The compiler tags </a:t>
                </a:r>
                <a:r>
                  <a:rPr lang="en-US" altLang="zh-CN" dirty="0" smtClean="0">
                    <a:latin typeface="Times New Roman" panose="02020603050405020304" pitchFamily="18" charset="0"/>
                    <a:cs typeface="Times New Roman" panose="02020603050405020304" pitchFamily="18" charset="0"/>
                  </a:rPr>
                  <a:t>each candidate </a:t>
                </a:r>
                <a:r>
                  <a:rPr lang="en-US" altLang="zh-CN" dirty="0">
                    <a:latin typeface="Times New Roman" panose="02020603050405020304" pitchFamily="18" charset="0"/>
                    <a:cs typeface="Times New Roman" panose="02020603050405020304" pitchFamily="18" charset="0"/>
                  </a:rPr>
                  <a:t>with a 2-bit value indicating whether </a:t>
                </a:r>
                <a:r>
                  <a:rPr lang="en-US" altLang="zh-CN" dirty="0" smtClean="0">
                    <a:latin typeface="Times New Roman" panose="02020603050405020304" pitchFamily="18" charset="0"/>
                    <a:cs typeface="Times New Roman" panose="02020603050405020304" pitchFamily="18" charset="0"/>
                  </a:rPr>
                  <a:t>offloading it </a:t>
                </a:r>
                <a:r>
                  <a:rPr lang="en-US" altLang="zh-CN" dirty="0">
                    <a:latin typeface="Times New Roman" panose="02020603050405020304" pitchFamily="18" charset="0"/>
                    <a:cs typeface="Times New Roman" panose="02020603050405020304" pitchFamily="18" charset="0"/>
                  </a:rPr>
                  <a:t>is estimated to save RX bandwidth and/or TX bandwidth</a:t>
                </a:r>
                <a:r>
                  <a:rPr lang="en-US" altLang="zh-CN" dirty="0" smtClean="0">
                    <a:latin typeface="Times New Roman" panose="02020603050405020304" pitchFamily="18" charset="0"/>
                    <a:cs typeface="Times New Roman" panose="02020603050405020304" pitchFamily="18" charset="0"/>
                  </a:rPr>
                  <a:t>.</a:t>
                </a:r>
                <a:r>
                  <a:rPr lang="en-US" altLang="zh-CN" b="1" dirty="0" smtClean="0">
                    <a:latin typeface="Times New Roman" panose="02020603050405020304" pitchFamily="18" charset="0"/>
                    <a:cs typeface="Times New Roman" panose="02020603050405020304" pitchFamily="18" charset="0"/>
                  </a:rPr>
                  <a:t>		</a:t>
                </a:r>
                <a:endParaRPr lang="en-US" altLang="zh-CN" dirty="0">
                  <a:latin typeface="Times New Roman" panose="02020603050405020304" pitchFamily="18" charset="0"/>
                  <a:cs typeface="Times New Roman" panose="02020603050405020304" pitchFamily="18" charset="0"/>
                </a:endParaRPr>
              </a:p>
            </p:txBody>
          </p:sp>
        </mc:Choice>
        <mc:Fallback xmlns="">
          <p:sp>
            <p:nvSpPr>
              <p:cNvPr id="6" name="TextBox 2">
                <a:extLst>
                  <a:ext uri="{FF2B5EF4-FFF2-40B4-BE49-F238E27FC236}">
                    <a16:creationId xmlns:a16="http://schemas.microsoft.com/office/drawing/2014/main" xmlns="" id="{41A074E2-711E-4E90-9497-8DFA7E8F9FBE}"/>
                  </a:ext>
                </a:extLst>
              </p:cNvPr>
              <p:cNvSpPr txBox="1">
                <a:spLocks noRot="1" noChangeAspect="1" noMove="1" noResize="1" noEditPoints="1" noAdjustHandles="1" noChangeArrowheads="1" noChangeShapeType="1" noTextEdit="1"/>
              </p:cNvSpPr>
              <p:nvPr/>
            </p:nvSpPr>
            <p:spPr>
              <a:xfrm>
                <a:off x="-5" y="1369346"/>
                <a:ext cx="12192001" cy="1200329"/>
              </a:xfrm>
              <a:prstGeom prst="rect">
                <a:avLst/>
              </a:prstGeom>
              <a:blipFill rotWithShape="1">
                <a:blip r:embed="rId3"/>
                <a:stretch>
                  <a:fillRect l="-400" t="-2538" r="-400" b="-7107"/>
                </a:stretch>
              </a:blipFill>
            </p:spPr>
            <p:txBody>
              <a:bodyPr/>
              <a:lstStyle/>
              <a:p>
                <a:r>
                  <a:rPr lang="zh-CN" altLang="en-US">
                    <a:noFill/>
                  </a:rPr>
                  <a:t> </a:t>
                </a:r>
              </a:p>
            </p:txBody>
          </p:sp>
        </mc:Fallback>
      </mc:AlternateContent>
      <p:sp>
        <p:nvSpPr>
          <p:cNvPr id="8" name="TextBox 7"/>
          <p:cNvSpPr txBox="1"/>
          <p:nvPr/>
        </p:nvSpPr>
        <p:spPr>
          <a:xfrm>
            <a:off x="-2" y="2761725"/>
            <a:ext cx="11893687"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Loops and conditional offloading candidates</a:t>
            </a:r>
          </a:p>
        </p:txBody>
      </p:sp>
      <p:sp>
        <p:nvSpPr>
          <p:cNvPr id="9" name="TextBox 2">
            <a:extLst>
              <a:ext uri="{FF2B5EF4-FFF2-40B4-BE49-F238E27FC236}">
                <a16:creationId xmlns:a16="http://schemas.microsoft.com/office/drawing/2014/main" xmlns="" id="{41A074E2-711E-4E90-9497-8DFA7E8F9FBE}"/>
              </a:ext>
            </a:extLst>
          </p:cNvPr>
          <p:cNvSpPr txBox="1"/>
          <p:nvPr/>
        </p:nvSpPr>
        <p:spPr>
          <a:xfrm>
            <a:off x="-4" y="3223390"/>
            <a:ext cx="12192001" cy="3139321"/>
          </a:xfrm>
          <a:prstGeom prst="rect">
            <a:avLst/>
          </a:prstGeom>
          <a:noFill/>
        </p:spPr>
        <p:txBody>
          <a:bodyPr wrap="square" rtlCol="0">
            <a:spAutoFit/>
          </a:bodyPr>
          <a:lstStyle/>
          <a:p>
            <a:pPr marL="0" lvl="1" algn="just">
              <a:buSzPct val="60000"/>
            </a:pPr>
            <a:r>
              <a:rPr lang="en-US" altLang="zh-CN" dirty="0">
                <a:latin typeface="Times New Roman" panose="02020603050405020304" pitchFamily="18" charset="0"/>
                <a:cs typeface="Times New Roman" panose="02020603050405020304" pitchFamily="18" charset="0"/>
              </a:rPr>
              <a:t>	</a:t>
            </a:r>
            <a:r>
              <a:rPr lang="en-US" altLang="zh-CN" dirty="0" smtClean="0">
                <a:latin typeface="Times New Roman" panose="02020603050405020304" pitchFamily="18" charset="0"/>
                <a:cs typeface="Times New Roman" panose="02020603050405020304" pitchFamily="18" charset="0"/>
              </a:rPr>
              <a:t>In candidate </a:t>
            </a:r>
            <a:r>
              <a:rPr lang="en-US" altLang="zh-CN" dirty="0">
                <a:latin typeface="Times New Roman" panose="02020603050405020304" pitchFamily="18" charset="0"/>
                <a:cs typeface="Times New Roman" panose="02020603050405020304" pitchFamily="18" charset="0"/>
              </a:rPr>
              <a:t>blocks that encapsulate a loop structure, the </a:t>
            </a:r>
            <a:r>
              <a:rPr lang="en-US" altLang="zh-CN" dirty="0" smtClean="0">
                <a:latin typeface="Times New Roman" panose="02020603050405020304" pitchFamily="18" charset="0"/>
                <a:cs typeface="Times New Roman" panose="02020603050405020304" pitchFamily="18" charset="0"/>
              </a:rPr>
              <a:t>loop’s execution </a:t>
            </a:r>
            <a:r>
              <a:rPr lang="en-US" altLang="zh-CN" dirty="0">
                <a:latin typeface="Times New Roman" panose="02020603050405020304" pitchFamily="18" charset="0"/>
                <a:cs typeface="Times New Roman" panose="02020603050405020304" pitchFamily="18" charset="0"/>
              </a:rPr>
              <a:t>count is a multiplier into the number of loads/stores</a:t>
            </a:r>
          </a:p>
          <a:p>
            <a:pPr marL="0" lvl="1" algn="just">
              <a:buSzPct val="60000"/>
            </a:pPr>
            <a:r>
              <a:rPr lang="en-US" altLang="zh-CN" dirty="0">
                <a:latin typeface="Times New Roman" panose="02020603050405020304" pitchFamily="18" charset="0"/>
                <a:cs typeface="Times New Roman" panose="02020603050405020304" pitchFamily="18" charset="0"/>
              </a:rPr>
              <a:t>for the block’s bandwidth change calculation. There are three cases for the compiler to handle a loop.</a:t>
            </a:r>
          </a:p>
          <a:p>
            <a:pPr marL="0" lvl="1" algn="just">
              <a:buSzPct val="60000"/>
            </a:pPr>
            <a:r>
              <a:rPr lang="en-US" altLang="zh-CN" dirty="0" smtClean="0">
                <a:latin typeface="Times New Roman" panose="02020603050405020304" pitchFamily="18" charset="0"/>
                <a:cs typeface="Times New Roman" panose="02020603050405020304" pitchFamily="18" charset="0"/>
              </a:rPr>
              <a:t>1</a:t>
            </a:r>
            <a:r>
              <a:rPr lang="zh-CN" altLang="en-US" dirty="0" smtClean="0">
                <a:latin typeface="Times New Roman" panose="02020603050405020304" pitchFamily="18" charset="0"/>
                <a:cs typeface="Times New Roman" panose="02020603050405020304" pitchFamily="18" charset="0"/>
              </a:rPr>
              <a:t>、</a:t>
            </a:r>
            <a:r>
              <a:rPr lang="en-US" altLang="zh-CN" dirty="0" smtClean="0">
                <a:latin typeface="Times New Roman" panose="02020603050405020304" pitchFamily="18" charset="0"/>
                <a:cs typeface="Times New Roman" panose="02020603050405020304" pitchFamily="18" charset="0"/>
              </a:rPr>
              <a:t>If </a:t>
            </a:r>
            <a:r>
              <a:rPr lang="en-US" altLang="zh-CN" dirty="0">
                <a:latin typeface="Times New Roman" panose="02020603050405020304" pitchFamily="18" charset="0"/>
                <a:cs typeface="Times New Roman" panose="02020603050405020304" pitchFamily="18" charset="0"/>
              </a:rPr>
              <a:t>the loop trip count can be determined statically, </a:t>
            </a:r>
            <a:r>
              <a:rPr lang="en-US" altLang="zh-CN" dirty="0" smtClean="0">
                <a:latin typeface="Times New Roman" panose="02020603050405020304" pitchFamily="18" charset="0"/>
                <a:cs typeface="Times New Roman" panose="02020603050405020304" pitchFamily="18" charset="0"/>
              </a:rPr>
              <a:t>the compiler </a:t>
            </a:r>
            <a:r>
              <a:rPr lang="en-US" altLang="zh-CN" dirty="0">
                <a:latin typeface="Times New Roman" panose="02020603050405020304" pitchFamily="18" charset="0"/>
                <a:cs typeface="Times New Roman" panose="02020603050405020304" pitchFamily="18" charset="0"/>
              </a:rPr>
              <a:t>uses it to determine whether or not it is an </a:t>
            </a:r>
            <a:r>
              <a:rPr lang="en-US" altLang="zh-CN" dirty="0" smtClean="0">
                <a:latin typeface="Times New Roman" panose="02020603050405020304" pitchFamily="18" charset="0"/>
                <a:cs typeface="Times New Roman" panose="02020603050405020304" pitchFamily="18" charset="0"/>
              </a:rPr>
              <a:t>offloading candidate</a:t>
            </a:r>
            <a:r>
              <a:rPr lang="en-US" altLang="zh-CN" dirty="0">
                <a:latin typeface="Times New Roman" panose="02020603050405020304" pitchFamily="18" charset="0"/>
                <a:cs typeface="Times New Roman" panose="02020603050405020304" pitchFamily="18" charset="0"/>
              </a:rPr>
              <a:t>. </a:t>
            </a:r>
            <a:r>
              <a:rPr lang="en-US" altLang="zh-CN" dirty="0" smtClean="0">
                <a:latin typeface="Times New Roman" panose="02020603050405020304" pitchFamily="18" charset="0"/>
                <a:cs typeface="Times New Roman" panose="02020603050405020304" pitchFamily="18" charset="0"/>
              </a:rPr>
              <a:t>2</a:t>
            </a:r>
            <a:r>
              <a:rPr lang="zh-CN" altLang="en-US" dirty="0" smtClean="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I</a:t>
            </a:r>
            <a:r>
              <a:rPr lang="en-US" altLang="zh-CN" dirty="0" smtClean="0">
                <a:latin typeface="Times New Roman" panose="02020603050405020304" pitchFamily="18" charset="0"/>
                <a:cs typeface="Times New Roman" panose="02020603050405020304" pitchFamily="18" charset="0"/>
              </a:rPr>
              <a:t>f </a:t>
            </a:r>
            <a:r>
              <a:rPr lang="en-US" altLang="zh-CN" dirty="0">
                <a:latin typeface="Times New Roman" panose="02020603050405020304" pitchFamily="18" charset="0"/>
                <a:cs typeface="Times New Roman" panose="02020603050405020304" pitchFamily="18" charset="0"/>
              </a:rPr>
              <a:t>the loop trip count can be </a:t>
            </a:r>
            <a:r>
              <a:rPr lang="en-US" altLang="zh-CN" dirty="0" smtClean="0">
                <a:latin typeface="Times New Roman" panose="02020603050405020304" pitchFamily="18" charset="0"/>
                <a:cs typeface="Times New Roman" panose="02020603050405020304" pitchFamily="18" charset="0"/>
              </a:rPr>
              <a:t>determined before </a:t>
            </a:r>
            <a:r>
              <a:rPr lang="en-US" altLang="zh-CN" dirty="0">
                <a:latin typeface="Times New Roman" panose="02020603050405020304" pitchFamily="18" charset="0"/>
                <a:cs typeface="Times New Roman" panose="02020603050405020304" pitchFamily="18" charset="0"/>
              </a:rPr>
              <a:t>entering the loop at runtime, the compiler marks </a:t>
            </a:r>
            <a:r>
              <a:rPr lang="en-US" altLang="zh-CN" dirty="0" smtClean="0">
                <a:latin typeface="Times New Roman" panose="02020603050405020304" pitchFamily="18" charset="0"/>
                <a:cs typeface="Times New Roman" panose="02020603050405020304" pitchFamily="18" charset="0"/>
              </a:rPr>
              <a:t>the corresponding </a:t>
            </a:r>
            <a:r>
              <a:rPr lang="en-US" altLang="zh-CN" dirty="0">
                <a:latin typeface="Times New Roman" panose="02020603050405020304" pitchFamily="18" charset="0"/>
                <a:cs typeface="Times New Roman" panose="02020603050405020304" pitchFamily="18" charset="0"/>
              </a:rPr>
              <a:t>loop as a “conditional offloading candidate</a:t>
            </a:r>
            <a:r>
              <a:rPr lang="en-US" altLang="zh-CN" dirty="0" smtClean="0">
                <a:latin typeface="Times New Roman" panose="02020603050405020304" pitchFamily="18" charset="0"/>
                <a:cs typeface="Times New Roman" panose="02020603050405020304" pitchFamily="18" charset="0"/>
              </a:rPr>
              <a:t>”. The </a:t>
            </a:r>
            <a:r>
              <a:rPr lang="en-US" altLang="zh-CN" dirty="0">
                <a:latin typeface="Times New Roman" panose="02020603050405020304" pitchFamily="18" charset="0"/>
                <a:cs typeface="Times New Roman" panose="02020603050405020304" pitchFamily="18" charset="0"/>
              </a:rPr>
              <a:t>compiler then provides the condition as a hint to the </a:t>
            </a:r>
            <a:r>
              <a:rPr lang="en-US" altLang="zh-CN" dirty="0" smtClean="0">
                <a:latin typeface="Times New Roman" panose="02020603050405020304" pitchFamily="18" charset="0"/>
                <a:cs typeface="Times New Roman" panose="02020603050405020304" pitchFamily="18" charset="0"/>
              </a:rPr>
              <a:t>hardware</a:t>
            </a:r>
            <a:r>
              <a:rPr lang="en-US" altLang="zh-CN" dirty="0">
                <a:latin typeface="Times New Roman" panose="02020603050405020304" pitchFamily="18" charset="0"/>
                <a:cs typeface="Times New Roman" panose="02020603050405020304" pitchFamily="18" charset="0"/>
              </a:rPr>
              <a:t>. Using this hint, hardware decides whether or not </a:t>
            </a:r>
            <a:r>
              <a:rPr lang="en-US" altLang="zh-CN" dirty="0" smtClean="0">
                <a:latin typeface="Times New Roman" panose="02020603050405020304" pitchFamily="18" charset="0"/>
                <a:cs typeface="Times New Roman" panose="02020603050405020304" pitchFamily="18" charset="0"/>
              </a:rPr>
              <a:t>to offload </a:t>
            </a:r>
            <a:r>
              <a:rPr lang="en-US" altLang="zh-CN" dirty="0">
                <a:latin typeface="Times New Roman" panose="02020603050405020304" pitchFamily="18" charset="0"/>
                <a:cs typeface="Times New Roman" panose="02020603050405020304" pitchFamily="18" charset="0"/>
              </a:rPr>
              <a:t>the candidate at runtime. For example, the </a:t>
            </a:r>
            <a:r>
              <a:rPr lang="en-US" altLang="zh-CN" dirty="0" smtClean="0">
                <a:latin typeface="Times New Roman" panose="02020603050405020304" pitchFamily="18" charset="0"/>
                <a:cs typeface="Times New Roman" panose="02020603050405020304" pitchFamily="18" charset="0"/>
              </a:rPr>
              <a:t>condition of </a:t>
            </a:r>
            <a:r>
              <a:rPr lang="en-US" altLang="zh-CN" dirty="0">
                <a:latin typeface="Times New Roman" panose="02020603050405020304" pitchFamily="18" charset="0"/>
                <a:cs typeface="Times New Roman" panose="02020603050405020304" pitchFamily="18" charset="0"/>
              </a:rPr>
              <a:t>offloading can be a certain register’s value (e.g., the </a:t>
            </a:r>
            <a:r>
              <a:rPr lang="en-US" altLang="zh-CN" dirty="0" smtClean="0">
                <a:latin typeface="Times New Roman" panose="02020603050405020304" pitchFamily="18" charset="0"/>
                <a:cs typeface="Times New Roman" panose="02020603050405020304" pitchFamily="18" charset="0"/>
              </a:rPr>
              <a:t>loop count</a:t>
            </a:r>
            <a:r>
              <a:rPr lang="en-US" altLang="zh-CN" dirty="0">
                <a:latin typeface="Times New Roman" panose="02020603050405020304" pitchFamily="18" charset="0"/>
                <a:cs typeface="Times New Roman" panose="02020603050405020304" pitchFamily="18" charset="0"/>
              </a:rPr>
              <a:t>) being greater than some threshold. Hardware </a:t>
            </a:r>
            <a:r>
              <a:rPr lang="en-US" altLang="zh-CN" dirty="0" smtClean="0">
                <a:latin typeface="Times New Roman" panose="02020603050405020304" pitchFamily="18" charset="0"/>
                <a:cs typeface="Times New Roman" panose="02020603050405020304" pitchFamily="18" charset="0"/>
              </a:rPr>
              <a:t>offloads these </a:t>
            </a:r>
            <a:r>
              <a:rPr lang="en-US" altLang="zh-CN" dirty="0">
                <a:latin typeface="Times New Roman" panose="02020603050405020304" pitchFamily="18" charset="0"/>
                <a:cs typeface="Times New Roman" panose="02020603050405020304" pitchFamily="18" charset="0"/>
              </a:rPr>
              <a:t>conditional offloading candidates only when the </a:t>
            </a:r>
            <a:r>
              <a:rPr lang="en-US" altLang="zh-CN" dirty="0" smtClean="0">
                <a:latin typeface="Times New Roman" panose="02020603050405020304" pitchFamily="18" charset="0"/>
                <a:cs typeface="Times New Roman" panose="02020603050405020304" pitchFamily="18" charset="0"/>
              </a:rPr>
              <a:t>condition </a:t>
            </a:r>
            <a:r>
              <a:rPr lang="en-US" altLang="zh-CN" dirty="0">
                <a:latin typeface="Times New Roman" panose="02020603050405020304" pitchFamily="18" charset="0"/>
                <a:cs typeface="Times New Roman" panose="02020603050405020304" pitchFamily="18" charset="0"/>
              </a:rPr>
              <a:t>holds true. </a:t>
            </a:r>
            <a:endParaRPr lang="en-US" altLang="zh-CN" dirty="0" smtClean="0">
              <a:latin typeface="Times New Roman" panose="02020603050405020304" pitchFamily="18" charset="0"/>
              <a:cs typeface="Times New Roman" panose="02020603050405020304" pitchFamily="18" charset="0"/>
            </a:endParaRPr>
          </a:p>
          <a:p>
            <a:pPr marL="0" lvl="1" algn="just">
              <a:buSzPct val="60000"/>
            </a:pPr>
            <a:r>
              <a:rPr lang="en-US" altLang="zh-CN" dirty="0" smtClean="0">
                <a:latin typeface="Times New Roman" panose="02020603050405020304" pitchFamily="18" charset="0"/>
                <a:cs typeface="Times New Roman" panose="02020603050405020304" pitchFamily="18" charset="0"/>
              </a:rPr>
              <a:t>3</a:t>
            </a:r>
            <a:r>
              <a:rPr lang="zh-CN" altLang="en-US" dirty="0" smtClean="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I</a:t>
            </a:r>
            <a:r>
              <a:rPr lang="en-US" altLang="zh-CN" dirty="0" smtClean="0">
                <a:latin typeface="Times New Roman" panose="02020603050405020304" pitchFamily="18" charset="0"/>
                <a:cs typeface="Times New Roman" panose="02020603050405020304" pitchFamily="18" charset="0"/>
              </a:rPr>
              <a:t>f </a:t>
            </a:r>
            <a:r>
              <a:rPr lang="en-US" altLang="zh-CN" dirty="0">
                <a:latin typeface="Times New Roman" panose="02020603050405020304" pitchFamily="18" charset="0"/>
                <a:cs typeface="Times New Roman" panose="02020603050405020304" pitchFamily="18" charset="0"/>
              </a:rPr>
              <a:t>the loop trip count is </a:t>
            </a:r>
            <a:r>
              <a:rPr lang="en-US" altLang="zh-CN" dirty="0" smtClean="0">
                <a:latin typeface="Times New Roman" panose="02020603050405020304" pitchFamily="18" charset="0"/>
                <a:cs typeface="Times New Roman" panose="02020603050405020304" pitchFamily="18" charset="0"/>
              </a:rPr>
              <a:t>determined during </a:t>
            </a:r>
            <a:r>
              <a:rPr lang="en-US" altLang="zh-CN" dirty="0">
                <a:latin typeface="Times New Roman" panose="02020603050405020304" pitchFamily="18" charset="0"/>
                <a:cs typeface="Times New Roman" panose="02020603050405020304" pitchFamily="18" charset="0"/>
              </a:rPr>
              <a:t>execution, the compiler conservatively assumes </a:t>
            </a:r>
            <a:r>
              <a:rPr lang="en-US" altLang="zh-CN" dirty="0" smtClean="0">
                <a:latin typeface="Times New Roman" panose="02020603050405020304" pitchFamily="18" charset="0"/>
                <a:cs typeface="Times New Roman" panose="02020603050405020304" pitchFamily="18" charset="0"/>
              </a:rPr>
              <a:t>the count </a:t>
            </a:r>
            <a:r>
              <a:rPr lang="en-US" altLang="zh-CN" dirty="0">
                <a:latin typeface="Times New Roman" panose="02020603050405020304" pitchFamily="18" charset="0"/>
                <a:cs typeface="Times New Roman" panose="02020603050405020304" pitchFamily="18" charset="0"/>
              </a:rPr>
              <a:t>to be one and makes the offloading decision based </a:t>
            </a:r>
            <a:r>
              <a:rPr lang="en-US" altLang="zh-CN" dirty="0" smtClean="0">
                <a:latin typeface="Times New Roman" panose="02020603050405020304" pitchFamily="18" charset="0"/>
                <a:cs typeface="Times New Roman" panose="02020603050405020304" pitchFamily="18" charset="0"/>
              </a:rPr>
              <a:t>on the </a:t>
            </a:r>
            <a:r>
              <a:rPr lang="en-US" altLang="zh-CN" dirty="0">
                <a:latin typeface="Times New Roman" panose="02020603050405020304" pitchFamily="18" charset="0"/>
                <a:cs typeface="Times New Roman" panose="02020603050405020304" pitchFamily="18" charset="0"/>
              </a:rPr>
              <a:t>loop body. If offloading the loop body is beneficial, </a:t>
            </a:r>
            <a:r>
              <a:rPr lang="en-US" altLang="zh-CN" dirty="0" smtClean="0">
                <a:latin typeface="Times New Roman" panose="02020603050405020304" pitchFamily="18" charset="0"/>
                <a:cs typeface="Times New Roman" panose="02020603050405020304" pitchFamily="18" charset="0"/>
              </a:rPr>
              <a:t>the loop </a:t>
            </a:r>
            <a:r>
              <a:rPr lang="en-US" altLang="zh-CN" dirty="0">
                <a:latin typeface="Times New Roman" panose="02020603050405020304" pitchFamily="18" charset="0"/>
                <a:cs typeface="Times New Roman" panose="02020603050405020304" pitchFamily="18" charset="0"/>
              </a:rPr>
              <a:t>is marked as an unconditional offloading candidate.</a:t>
            </a:r>
            <a:r>
              <a:rPr lang="en-US" altLang="zh-CN" b="1" dirty="0" smtClean="0">
                <a:latin typeface="Times New Roman" panose="02020603050405020304" pitchFamily="18" charset="0"/>
                <a:cs typeface="Times New Roman" panose="02020603050405020304" pitchFamily="18" charset="0"/>
              </a:rPr>
              <a:t>	</a:t>
            </a:r>
            <a:endParaRPr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3324995"/>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Crop" id="{EC9488ED-E761-4D60-9AC4-764D1FE2C171}" vid="{CE19780C-D67D-4C13-9DE9-A52BC3BA51B4}"/>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8041</TotalTime>
  <Words>1811</Words>
  <Application>Microsoft Office PowerPoint</Application>
  <PresentationFormat>自定义</PresentationFormat>
  <Paragraphs>212</Paragraphs>
  <Slides>27</Slides>
  <Notes>26</Notes>
  <HiddenSlides>0</HiddenSlides>
  <MMClips>0</MMClips>
  <ScaleCrop>false</ScaleCrop>
  <HeadingPairs>
    <vt:vector size="4" baseType="variant">
      <vt:variant>
        <vt:lpstr>主题</vt:lpstr>
      </vt:variant>
      <vt:variant>
        <vt:i4>2</vt:i4>
      </vt:variant>
      <vt:variant>
        <vt:lpstr>幻灯片标题</vt:lpstr>
      </vt:variant>
      <vt:variant>
        <vt:i4>27</vt:i4>
      </vt:variant>
    </vt:vector>
  </HeadingPairs>
  <TitlesOfParts>
    <vt:vector size="29" baseType="lpstr">
      <vt:lpstr>Crop</vt:lpstr>
      <vt:lpstr>1_Crop</vt:lpstr>
      <vt:lpstr>PowerPoint 演示文稿</vt:lpstr>
      <vt:lpstr>Background</vt:lpstr>
      <vt:lpstr>Problem</vt:lpstr>
      <vt:lpstr>Motivation</vt:lpstr>
      <vt:lpstr>Motivation</vt:lpstr>
      <vt:lpstr>Solution</vt:lpstr>
      <vt:lpstr>Technique —— Identification of Offloading Candidates</vt:lpstr>
      <vt:lpstr>Technique —— Identification of Offloading Candidates</vt:lpstr>
      <vt:lpstr>Technique —— Identification of Offloading Candidates</vt:lpstr>
      <vt:lpstr>Technique —— Identification of Offloading Candidates</vt:lpstr>
      <vt:lpstr>Technique—— Programmer-transparent Data Mapping</vt:lpstr>
      <vt:lpstr>Technique—— Programmer-transparent Data Mapping</vt:lpstr>
      <vt:lpstr>Technique—— Programmer-transparent Data Mapping</vt:lpstr>
      <vt:lpstr>Technique—— Programmer-transparent Data Mapping</vt:lpstr>
      <vt:lpstr>Technique—— Dynamic Offloading Aggressiveness Control</vt:lpstr>
      <vt:lpstr>Technique——  Implementation</vt:lpstr>
      <vt:lpstr>Technique—— Implementation</vt:lpstr>
      <vt:lpstr>Technique—— Design of NDP Offloading</vt:lpstr>
      <vt:lpstr>Technique—— Design of NDP Offloading</vt:lpstr>
      <vt:lpstr>Technique—— Design of Programmer-transparent Data Mapping</vt:lpstr>
      <vt:lpstr>Evaluation</vt:lpstr>
      <vt:lpstr>Evaluation</vt:lpstr>
      <vt:lpstr>Evaluation</vt:lpstr>
      <vt:lpstr>Evaluation</vt:lpstr>
      <vt:lpstr>Evaluation</vt:lpstr>
      <vt:lpstr>Evaluation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Exploration for Multiple Level Cell based Non-volatile FPGAs</dc:title>
  <dc:creator>sdu_lk</dc:creator>
  <cp:lastModifiedBy>1084413909</cp:lastModifiedBy>
  <cp:revision>976</cp:revision>
  <cp:lastPrinted>2021-05-18T05:46:40Z</cp:lastPrinted>
  <dcterms:created xsi:type="dcterms:W3CDTF">2017-10-16T12:06:00Z</dcterms:created>
  <dcterms:modified xsi:type="dcterms:W3CDTF">2022-04-12T05:27:37Z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